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5" r:id="rId4"/>
    <p:sldId id="283" r:id="rId5"/>
    <p:sldId id="261" r:id="rId6"/>
    <p:sldId id="278" r:id="rId7"/>
    <p:sldId id="262" r:id="rId8"/>
    <p:sldId id="257" r:id="rId9"/>
    <p:sldId id="274" r:id="rId10"/>
    <p:sldId id="279" r:id="rId11"/>
    <p:sldId id="263" r:id="rId12"/>
    <p:sldId id="266" r:id="rId13"/>
    <p:sldId id="275" r:id="rId14"/>
    <p:sldId id="280" r:id="rId15"/>
    <p:sldId id="260" r:id="rId16"/>
    <p:sldId id="269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45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8" d="100"/>
        <a:sy n="78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4F75DC-7573-4160-9CC5-9D19A68EDE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5D9A7C-E49E-4526-8EB3-5B8D51C3CF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7D5A82-C3D2-4299-9A3B-94F4C5FF75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73F03-ADE4-4AD7-8CFF-1D09E8051920}" type="datetimeFigureOut">
              <a:rPr lang="en-US" smtClean="0"/>
              <a:t>4/1/20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C3BD22-6DB0-4B2B-A78D-610B28A1B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861FCA-660D-44E9-909E-C4A6258005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F7415-5F9D-4A18-8F8A-2C77ECCCA96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6926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9BC08A-DE2F-48DF-89DC-8CC4F8EF2F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F91802-78A2-4A1E-B31D-5AFE898440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E891FF-6697-4FA6-A48F-78FB3D5A9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73F03-ADE4-4AD7-8CFF-1D09E8051920}" type="datetimeFigureOut">
              <a:rPr lang="en-US" smtClean="0"/>
              <a:t>4/1/20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4F5C8A-D779-4190-BE1F-C6A1B9E23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256F67-19D7-4E9A-B6B4-3AE668E052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F7415-5F9D-4A18-8F8A-2C77ECCCA96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7153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294CEA7-89B7-43BF-A2E5-5079DD97D26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6859763-9CCC-4A5C-B0C9-81D4851B3A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5670C2-586A-4AD9-846C-FAE70461E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73F03-ADE4-4AD7-8CFF-1D09E8051920}" type="datetimeFigureOut">
              <a:rPr lang="en-US" smtClean="0"/>
              <a:t>4/1/20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A98DE0-3FE7-43E1-BBD2-291378DFE8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CEB5E5-D62A-4569-80AA-D83666A151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F7415-5F9D-4A18-8F8A-2C77ECCCA96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5162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BBF42F-0A12-4104-8AF9-6067196A6B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1AAA13-2311-4B3E-B171-245A6A85B1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A9FAF5-F0AA-47B4-95F1-D95F61AFBD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73F03-ADE4-4AD7-8CFF-1D09E8051920}" type="datetimeFigureOut">
              <a:rPr lang="en-US" smtClean="0"/>
              <a:t>4/1/20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7696EB-AABE-4078-983F-5C71CDA59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00D1B0-40D5-46FF-A292-51A5C5748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F7415-5F9D-4A18-8F8A-2C77ECCCA96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4163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506819-BC66-4FF6-9B71-3D996DCA2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856ED8-0AE4-4FDA-A697-5F1CEB088D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653278-CA1E-4973-AADF-BB5AD6F9E7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73F03-ADE4-4AD7-8CFF-1D09E8051920}" type="datetimeFigureOut">
              <a:rPr lang="en-US" smtClean="0"/>
              <a:t>4/1/20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572B7B-65A2-479C-8D7E-0DBDF132B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5DD214-677B-4223-96C6-F6450A023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F7415-5F9D-4A18-8F8A-2C77ECCCA96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8771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03ADF5-A89C-44C5-883D-15F97B0936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90521A-DD5D-45B4-9077-2D4C7C57BC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6D5433-DCA4-4E16-A2B0-BDA6B556CF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BA1905-F382-446C-A7A0-A97876263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73F03-ADE4-4AD7-8CFF-1D09E8051920}" type="datetimeFigureOut">
              <a:rPr lang="en-US" smtClean="0"/>
              <a:t>4/1/20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CBDDDC-DEB7-4B34-B8BC-B6CBDFB46E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3B5526-6C67-4C4E-B671-EA7253841D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F7415-5F9D-4A18-8F8A-2C77ECCCA96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7157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4EB011-8E86-4DF3-BF61-10EE06192D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6814EB-AEBD-4161-98F9-0B9E2D483A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101F34-D6CE-4AA9-B229-09DEEEB918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5069372-6E3B-4D76-8111-7946BBD09D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C7640CF-7242-41BA-834B-97793C948E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EE2B0C2-A6FB-48C9-9AEA-1AB2EFA81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73F03-ADE4-4AD7-8CFF-1D09E8051920}" type="datetimeFigureOut">
              <a:rPr lang="en-US" smtClean="0"/>
              <a:t>4/1/20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1063C06-AA72-49CC-9E93-3E5CCF886F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DDB1C74-08CA-428A-B41F-5CE221553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F7415-5F9D-4A18-8F8A-2C77ECCCA96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0664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65E0EA-7F59-43A5-B35F-13B0E6BA4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771AB0F-120C-4112-BE65-C120F7DDA4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73F03-ADE4-4AD7-8CFF-1D09E8051920}" type="datetimeFigureOut">
              <a:rPr lang="en-US" smtClean="0"/>
              <a:t>4/1/20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9C54BF-C209-4445-ACBA-C5B2218A16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B0715F4-3493-4DFB-890A-AF0C72A6E8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F7415-5F9D-4A18-8F8A-2C77ECCCA96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9380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028DCE6-2084-420A-B9B0-555FC02C94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73F03-ADE4-4AD7-8CFF-1D09E8051920}" type="datetimeFigureOut">
              <a:rPr lang="en-US" smtClean="0"/>
              <a:t>4/1/20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7C6D640-653B-4CB4-A9A1-93999B93B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1DFC76-890C-40E7-9CA3-296C0326E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F7415-5F9D-4A18-8F8A-2C77ECCCA96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7089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CDCACE-30E6-42D7-AC18-6B5D292C4F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2FC10C-BD72-4DCB-B87A-AA12D80E78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463118-3F5A-4EA1-A31F-C18E7AD2CE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F3CC77-82CB-49C0-ACE0-D466A699B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73F03-ADE4-4AD7-8CFF-1D09E8051920}" type="datetimeFigureOut">
              <a:rPr lang="en-US" smtClean="0"/>
              <a:t>4/1/20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AD8E84-C30E-4EAF-89B6-B074D777ED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68EAE5-A09B-448A-A924-892948CFD6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F7415-5F9D-4A18-8F8A-2C77ECCCA96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1531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0427E8-A610-4759-930F-1AEB2718C3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F227D7-4418-4E23-8520-01999AD2DB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3EE551-4EF7-47A3-B985-A70F163B63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9E7A80-5E3A-4B75-A096-99FCD00D25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73F03-ADE4-4AD7-8CFF-1D09E8051920}" type="datetimeFigureOut">
              <a:rPr lang="en-US" smtClean="0"/>
              <a:t>4/1/20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6232C9-ABF7-4841-95DE-FFD51D42E1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BC643B-F51F-44D4-9338-49F2BD1CC5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F7415-5F9D-4A18-8F8A-2C77ECCCA96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9011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A37C4B-88FF-4286-BD74-D274653BBE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001149-A4CE-49BD-89C8-288EB659D7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A62708-A088-46D5-BDA5-5E10A4E488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573F03-ADE4-4AD7-8CFF-1D09E8051920}" type="datetimeFigureOut">
              <a:rPr lang="en-US" smtClean="0"/>
              <a:t>4/1/20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05AC3D-448F-4FD6-BB43-75BADD3BC2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9BAC40-87BB-4DA1-8296-DB3BF231CF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DF7415-5F9D-4A18-8F8A-2C77ECCCA96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4638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C0B27210-D0CA-4654-B3E3-9ABB4F178E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5F4ADFB-5991-4C0A-8E03-2FCF2DFCE1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48606" y="1624660"/>
            <a:ext cx="5261870" cy="2889114"/>
          </a:xfrm>
        </p:spPr>
        <p:txBody>
          <a:bodyPr anchor="b">
            <a:normAutofit/>
          </a:bodyPr>
          <a:lstStyle/>
          <a:p>
            <a:pPr algn="l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Lacunar Strokes</a:t>
            </a:r>
            <a:b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1DB7C82F-AB7E-4F0C-B829-FA1B9C4151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70B66945-4967-4040-926D-DCA44313CD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24154" cy="6858000"/>
          </a:xfrm>
          <a:custGeom>
            <a:avLst/>
            <a:gdLst>
              <a:gd name="connsiteX0" fmla="*/ 0 w 6024154"/>
              <a:gd name="connsiteY0" fmla="*/ 0 h 6858000"/>
              <a:gd name="connsiteX1" fmla="*/ 5953780 w 6024154"/>
              <a:gd name="connsiteY1" fmla="*/ 0 h 6858000"/>
              <a:gd name="connsiteX2" fmla="*/ 5989880 w 6024154"/>
              <a:gd name="connsiteY2" fmla="*/ 284091 h 6858000"/>
              <a:gd name="connsiteX3" fmla="*/ 6024154 w 6024154"/>
              <a:gd name="connsiteY3" fmla="*/ 962844 h 6858000"/>
              <a:gd name="connsiteX4" fmla="*/ 2549934 w 6024154"/>
              <a:gd name="connsiteY4" fmla="*/ 6800152 h 6858000"/>
              <a:gd name="connsiteX5" fmla="*/ 2436987 w 6024154"/>
              <a:gd name="connsiteY5" fmla="*/ 6858000 h 6858000"/>
              <a:gd name="connsiteX6" fmla="*/ 0 w 6024154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0" y="0"/>
                </a:moveTo>
                <a:lnTo>
                  <a:pt x="5953780" y="0"/>
                </a:lnTo>
                <a:lnTo>
                  <a:pt x="5989880" y="284091"/>
                </a:lnTo>
                <a:cubicBezTo>
                  <a:pt x="6012544" y="507260"/>
                  <a:pt x="6024154" y="733696"/>
                  <a:pt x="6024154" y="962844"/>
                </a:cubicBezTo>
                <a:cubicBezTo>
                  <a:pt x="6024154" y="3483472"/>
                  <a:pt x="4619336" y="5675986"/>
                  <a:pt x="2549934" y="6800152"/>
                </a:cubicBezTo>
                <a:lnTo>
                  <a:pt x="2436987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Graphic 5" descr="Brain in head">
            <a:extLst>
              <a:ext uri="{FF2B5EF4-FFF2-40B4-BE49-F238E27FC236}">
                <a16:creationId xmlns:a16="http://schemas.microsoft.com/office/drawing/2014/main" id="{0C25DAAF-0474-4C15-9C25-0BEB52A7BB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19382" y="720993"/>
            <a:ext cx="4047843" cy="4047843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F597B7C9-0E16-410A-A27F-A9900017871D}"/>
              </a:ext>
            </a:extLst>
          </p:cNvPr>
          <p:cNvSpPr/>
          <p:nvPr/>
        </p:nvSpPr>
        <p:spPr>
          <a:xfrm>
            <a:off x="419382" y="4434909"/>
            <a:ext cx="447501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Dr. Thomas I Nathaniel (FAHA, FWSO)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University of South Carolina School of Medicine Greenville, USA 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1CAFD49-DB86-42C4-8E8A-3ACFBD50990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26936" y="158733"/>
            <a:ext cx="3433265" cy="56226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D1A3FADD-8CB8-4149-8361-EF3CC72205E7}"/>
              </a:ext>
            </a:extLst>
          </p:cNvPr>
          <p:cNvSpPr/>
          <p:nvPr/>
        </p:nvSpPr>
        <p:spPr>
          <a:xfrm>
            <a:off x="116702" y="5562671"/>
            <a:ext cx="352427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Case of the week presentation  submitted to World Stroke Academy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6284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DFF2AC85-FAA0-4844-813F-83C04D7382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7636" y="0"/>
            <a:ext cx="7281316" cy="6858000"/>
          </a:xfrm>
          <a:custGeom>
            <a:avLst/>
            <a:gdLst>
              <a:gd name="connsiteX0" fmla="*/ 361354 w 7281316"/>
              <a:gd name="connsiteY0" fmla="*/ 0 h 6858000"/>
              <a:gd name="connsiteX1" fmla="*/ 7281316 w 7281316"/>
              <a:gd name="connsiteY1" fmla="*/ 0 h 6858000"/>
              <a:gd name="connsiteX2" fmla="*/ 7281316 w 7281316"/>
              <a:gd name="connsiteY2" fmla="*/ 6858000 h 6858000"/>
              <a:gd name="connsiteX3" fmla="*/ 696735 w 7281316"/>
              <a:gd name="connsiteY3" fmla="*/ 6858000 h 6858000"/>
              <a:gd name="connsiteX4" fmla="*/ 690849 w 7281316"/>
              <a:gd name="connsiteY4" fmla="*/ 6842426 h 6858000"/>
              <a:gd name="connsiteX5" fmla="*/ 335637 w 7281316"/>
              <a:gd name="connsiteY5" fmla="*/ 9472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81316" h="6858000">
                <a:moveTo>
                  <a:pt x="361354" y="0"/>
                </a:moveTo>
                <a:lnTo>
                  <a:pt x="7281316" y="0"/>
                </a:lnTo>
                <a:lnTo>
                  <a:pt x="7281316" y="6858000"/>
                </a:lnTo>
                <a:lnTo>
                  <a:pt x="696735" y="6858000"/>
                </a:lnTo>
                <a:lnTo>
                  <a:pt x="690849" y="6842426"/>
                </a:lnTo>
                <a:cubicBezTo>
                  <a:pt x="-65870" y="4704140"/>
                  <a:pt x="-226206" y="2374054"/>
                  <a:pt x="335637" y="9472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89CC0F1E-BAA2-47B1-8F83-7ECB9FD9E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89558" y="0"/>
            <a:ext cx="6999394" cy="6858000"/>
          </a:xfrm>
          <a:custGeom>
            <a:avLst/>
            <a:gdLst>
              <a:gd name="connsiteX0" fmla="*/ 6999394 w 6999394"/>
              <a:gd name="connsiteY0" fmla="*/ 0 h 6858000"/>
              <a:gd name="connsiteX1" fmla="*/ 6999394 w 6999394"/>
              <a:gd name="connsiteY1" fmla="*/ 6858000 h 6858000"/>
              <a:gd name="connsiteX2" fmla="*/ 717029 w 6999394"/>
              <a:gd name="connsiteY2" fmla="*/ 6858000 h 6858000"/>
              <a:gd name="connsiteX3" fmla="*/ 623642 w 6999394"/>
              <a:gd name="connsiteY3" fmla="*/ 6599363 h 6858000"/>
              <a:gd name="connsiteX4" fmla="*/ 319533 w 6999394"/>
              <a:gd name="connsiteY4" fmla="*/ 193787 h 6858000"/>
              <a:gd name="connsiteX5" fmla="*/ 371685 w 6999394"/>
              <a:gd name="connsiteY5" fmla="*/ 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999394" h="6858000">
                <a:moveTo>
                  <a:pt x="6999394" y="0"/>
                </a:moveTo>
                <a:lnTo>
                  <a:pt x="6999394" y="6858000"/>
                </a:lnTo>
                <a:lnTo>
                  <a:pt x="717029" y="6858000"/>
                </a:lnTo>
                <a:lnTo>
                  <a:pt x="623642" y="6599363"/>
                </a:lnTo>
                <a:cubicBezTo>
                  <a:pt x="-67685" y="4563346"/>
                  <a:pt x="-206622" y="2355719"/>
                  <a:pt x="319533" y="193787"/>
                </a:cubicBezTo>
                <a:lnTo>
                  <a:pt x="371685" y="1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747C83A8-CB89-4125-844C-2E23B5889BA5}"/>
              </a:ext>
            </a:extLst>
          </p:cNvPr>
          <p:cNvSpPr txBox="1">
            <a:spLocks/>
          </p:cNvSpPr>
          <p:nvPr/>
        </p:nvSpPr>
        <p:spPr>
          <a:xfrm>
            <a:off x="5424517" y="448486"/>
            <a:ext cx="5983393" cy="513951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endParaRPr lang="en-US" sz="1000" dirty="0">
              <a:solidFill>
                <a:schemeClr val="bg1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1000" dirty="0">
              <a:solidFill>
                <a:schemeClr val="bg1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1000" dirty="0">
              <a:solidFill>
                <a:schemeClr val="bg1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1000" dirty="0">
              <a:solidFill>
                <a:schemeClr val="bg1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1600" dirty="0">
              <a:solidFill>
                <a:schemeClr val="bg1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>
                <a:solidFill>
                  <a:schemeClr val="bg1"/>
                </a:solidFill>
              </a:rPr>
              <a:t>Question 2. In this lady with a pure motor stroke, which of the following is the structure  most likely to be affected?</a:t>
            </a:r>
          </a:p>
          <a:p>
            <a:pPr marL="0" indent="0">
              <a:spcBef>
                <a:spcPts val="0"/>
              </a:spcBef>
              <a:buNone/>
            </a:pPr>
            <a:endParaRPr lang="en-US" sz="1600" dirty="0">
              <a:solidFill>
                <a:schemeClr val="bg1"/>
              </a:solidFill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chemeClr val="bg1"/>
                </a:solidFill>
                <a:highlight>
                  <a:srgbClr val="FFFF00"/>
                </a:highlight>
              </a:rPr>
              <a:t>A. Internal capsule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chemeClr val="bg1"/>
                </a:solidFill>
              </a:rPr>
              <a:t>B. Spinal cord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chemeClr val="bg1"/>
                </a:solidFill>
              </a:rPr>
              <a:t>C. Primary motor area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chemeClr val="bg1"/>
                </a:solidFill>
              </a:rPr>
              <a:t>C. Frontal gyrus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chemeClr val="bg1"/>
                </a:solidFill>
              </a:rPr>
              <a:t>D. Temporal lobe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bg1"/>
                </a:solidFill>
              </a:rPr>
              <a:t>Ans: A.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bg1"/>
                </a:solidFill>
              </a:rPr>
              <a:t>Explanation: The internal capsule is the only subcortical structure in the options. All others are cortical structures.</a:t>
            </a:r>
          </a:p>
          <a:p>
            <a:pPr marL="0"/>
            <a:endParaRPr lang="en-US" sz="1000" dirty="0">
              <a:solidFill>
                <a:schemeClr val="bg1"/>
              </a:solidFill>
            </a:endParaRPr>
          </a:p>
          <a:p>
            <a:pPr marL="0"/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7D6CCE5-FEE5-4D84-A987-8B71505DA711}"/>
              </a:ext>
            </a:extLst>
          </p:cNvPr>
          <p:cNvSpPr/>
          <p:nvPr/>
        </p:nvSpPr>
        <p:spPr>
          <a:xfrm>
            <a:off x="477783" y="4757002"/>
            <a:ext cx="416569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600"/>
              </a:spcAft>
            </a:pPr>
            <a:r>
              <a:rPr lang="en-US" sz="4800" b="1" dirty="0">
                <a:latin typeface="+mj-lt"/>
                <a:cs typeface="Arial" panose="020B0604020202020204" pitchFamily="34" charset="0"/>
              </a:rPr>
              <a:t>Lesion location?</a:t>
            </a:r>
            <a:endParaRPr lang="en-US" sz="4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3214206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CDAF80-4C52-44D5-8C35-8A2308219A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49128" cy="1212315"/>
          </a:xfrm>
        </p:spPr>
        <p:txBody>
          <a:bodyPr anchor="b">
            <a:normAutofit/>
          </a:bodyPr>
          <a:lstStyle/>
          <a:p>
            <a:r>
              <a:rPr lang="en-US" sz="4000" b="1" dirty="0"/>
              <a:t>How do lacunar infarcts or strokes  appear on imaging?</a:t>
            </a:r>
            <a:endParaRPr lang="en-US" sz="4000" dirty="0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F859BA1E-EA13-4234-801C-4CFA3F10AC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73614" y="1701532"/>
            <a:ext cx="10413714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73292C-D085-4534-8CB2-6559D52317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506" y="1825624"/>
            <a:ext cx="6366756" cy="44215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/>
              <a:t>On MRI, an acute lacunar infarct appears as;</a:t>
            </a:r>
          </a:p>
          <a:p>
            <a:r>
              <a:rPr lang="en-US" sz="2400" dirty="0"/>
              <a:t> hyperintense on diffusion-weighted imaging (DWI) </a:t>
            </a:r>
          </a:p>
          <a:p>
            <a:r>
              <a:rPr lang="en-US" sz="2400" dirty="0"/>
              <a:t>hypointense on diffusion coefficient map.</a:t>
            </a:r>
          </a:p>
          <a:p>
            <a:r>
              <a:rPr lang="en-US" sz="2400" dirty="0"/>
              <a:t>hyperintense on T2-weighted and fluid-attenuated inversion recovery (FLAIR),</a:t>
            </a:r>
          </a:p>
          <a:p>
            <a:r>
              <a:rPr lang="en-US" sz="2400" dirty="0"/>
              <a:t>hypointense on T1 and hypoattenuated on CT.</a:t>
            </a:r>
          </a:p>
          <a:p>
            <a:r>
              <a:rPr lang="en-US" sz="2400" dirty="0"/>
              <a:t> The shape could be rounded, ovoid or tubular</a:t>
            </a:r>
          </a:p>
          <a:p>
            <a:endParaRPr lang="en-US" sz="24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2BF6BFB-B19A-4905-B6F5-75AAFFE9B36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2065" r="3327"/>
          <a:stretch/>
        </p:blipFill>
        <p:spPr>
          <a:xfrm>
            <a:off x="6566262" y="1896863"/>
            <a:ext cx="2328669" cy="386510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61E2EA5-C632-4831-AFD0-5F5069290DC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-3" b="5101"/>
          <a:stretch/>
        </p:blipFill>
        <p:spPr>
          <a:xfrm>
            <a:off x="9058657" y="1905088"/>
            <a:ext cx="2328670" cy="2209834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3C347F9-FF50-4A4D-8236-83CC98FA62DE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38704" b="26536"/>
          <a:stretch/>
        </p:blipFill>
        <p:spPr>
          <a:xfrm>
            <a:off x="9055025" y="4279514"/>
            <a:ext cx="2332303" cy="148352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8222A8D-513C-4A58-A245-F2566E04BA9A}"/>
              </a:ext>
            </a:extLst>
          </p:cNvPr>
          <p:cNvSpPr txBox="1"/>
          <p:nvPr/>
        </p:nvSpPr>
        <p:spPr>
          <a:xfrm>
            <a:off x="6400074" y="5784622"/>
            <a:ext cx="27156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White matter hyperdensity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7CE98CD-C48F-4B25-B85A-9D026349975C}"/>
              </a:ext>
            </a:extLst>
          </p:cNvPr>
          <p:cNvSpPr txBox="1"/>
          <p:nvPr/>
        </p:nvSpPr>
        <p:spPr>
          <a:xfrm>
            <a:off x="9269943" y="1605622"/>
            <a:ext cx="1656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Larcunar infarct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FF88E5E-B2A2-4C71-AF07-70A3B90B492C}"/>
              </a:ext>
            </a:extLst>
          </p:cNvPr>
          <p:cNvSpPr txBox="1"/>
          <p:nvPr/>
        </p:nvSpPr>
        <p:spPr>
          <a:xfrm>
            <a:off x="9392968" y="5761971"/>
            <a:ext cx="1656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Larcunar infarct</a:t>
            </a:r>
          </a:p>
        </p:txBody>
      </p:sp>
    </p:spTree>
    <p:extLst>
      <p:ext uri="{BB962C8B-B14F-4D97-AF65-F5344CB8AC3E}">
        <p14:creationId xmlns:p14="http://schemas.microsoft.com/office/powerpoint/2010/main" val="41504588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D159CC-1A56-4C89-A6EF-CBB3B03BDD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3" y="1445494"/>
            <a:ext cx="3616856" cy="4376572"/>
          </a:xfrm>
        </p:spPr>
        <p:txBody>
          <a:bodyPr anchor="ctr">
            <a:normAutofit/>
          </a:bodyPr>
          <a:lstStyle/>
          <a:p>
            <a:r>
              <a:rPr lang="en-US" sz="4800" b="1" dirty="0"/>
              <a:t>Risk Factors</a:t>
            </a: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DFF2AC85-FAA0-4844-813F-83C04D7382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7636" y="0"/>
            <a:ext cx="7281316" cy="6858000"/>
          </a:xfrm>
          <a:custGeom>
            <a:avLst/>
            <a:gdLst>
              <a:gd name="connsiteX0" fmla="*/ 361354 w 7281316"/>
              <a:gd name="connsiteY0" fmla="*/ 0 h 6858000"/>
              <a:gd name="connsiteX1" fmla="*/ 7281316 w 7281316"/>
              <a:gd name="connsiteY1" fmla="*/ 0 h 6858000"/>
              <a:gd name="connsiteX2" fmla="*/ 7281316 w 7281316"/>
              <a:gd name="connsiteY2" fmla="*/ 6858000 h 6858000"/>
              <a:gd name="connsiteX3" fmla="*/ 696735 w 7281316"/>
              <a:gd name="connsiteY3" fmla="*/ 6858000 h 6858000"/>
              <a:gd name="connsiteX4" fmla="*/ 690849 w 7281316"/>
              <a:gd name="connsiteY4" fmla="*/ 6842426 h 6858000"/>
              <a:gd name="connsiteX5" fmla="*/ 335637 w 7281316"/>
              <a:gd name="connsiteY5" fmla="*/ 9472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81316" h="6858000">
                <a:moveTo>
                  <a:pt x="361354" y="0"/>
                </a:moveTo>
                <a:lnTo>
                  <a:pt x="7281316" y="0"/>
                </a:lnTo>
                <a:lnTo>
                  <a:pt x="7281316" y="6858000"/>
                </a:lnTo>
                <a:lnTo>
                  <a:pt x="696735" y="6858000"/>
                </a:lnTo>
                <a:lnTo>
                  <a:pt x="690849" y="6842426"/>
                </a:lnTo>
                <a:cubicBezTo>
                  <a:pt x="-65870" y="4704140"/>
                  <a:pt x="-226206" y="2374054"/>
                  <a:pt x="335637" y="9472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9CC0F1E-BAA2-47B1-8F83-7ECB9FD9E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89558" y="0"/>
            <a:ext cx="6999394" cy="6858000"/>
          </a:xfrm>
          <a:custGeom>
            <a:avLst/>
            <a:gdLst>
              <a:gd name="connsiteX0" fmla="*/ 6999394 w 6999394"/>
              <a:gd name="connsiteY0" fmla="*/ 0 h 6858000"/>
              <a:gd name="connsiteX1" fmla="*/ 6999394 w 6999394"/>
              <a:gd name="connsiteY1" fmla="*/ 6858000 h 6858000"/>
              <a:gd name="connsiteX2" fmla="*/ 717029 w 6999394"/>
              <a:gd name="connsiteY2" fmla="*/ 6858000 h 6858000"/>
              <a:gd name="connsiteX3" fmla="*/ 623642 w 6999394"/>
              <a:gd name="connsiteY3" fmla="*/ 6599363 h 6858000"/>
              <a:gd name="connsiteX4" fmla="*/ 319533 w 6999394"/>
              <a:gd name="connsiteY4" fmla="*/ 193787 h 6858000"/>
              <a:gd name="connsiteX5" fmla="*/ 371685 w 6999394"/>
              <a:gd name="connsiteY5" fmla="*/ 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999394" h="6858000">
                <a:moveTo>
                  <a:pt x="6999394" y="0"/>
                </a:moveTo>
                <a:lnTo>
                  <a:pt x="6999394" y="6858000"/>
                </a:lnTo>
                <a:lnTo>
                  <a:pt x="717029" y="6858000"/>
                </a:lnTo>
                <a:lnTo>
                  <a:pt x="623642" y="6599363"/>
                </a:lnTo>
                <a:cubicBezTo>
                  <a:pt x="-67685" y="4563346"/>
                  <a:pt x="-206622" y="2355719"/>
                  <a:pt x="319533" y="193787"/>
                </a:cubicBezTo>
                <a:lnTo>
                  <a:pt x="371685" y="1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1C502E-BD9B-428A-8DF0-68879C896C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54683" y="969679"/>
            <a:ext cx="5816138" cy="4918641"/>
          </a:xfrm>
        </p:spPr>
        <p:txBody>
          <a:bodyPr anchor="ctr">
            <a:no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A major cause of lacunar infarction is the blockage  of a single small penetrating artery. </a:t>
            </a:r>
          </a:p>
          <a:p>
            <a:r>
              <a:rPr lang="en-US" sz="2400" dirty="0">
                <a:solidFill>
                  <a:schemeClr val="bg1"/>
                </a:solidFill>
              </a:rPr>
              <a:t>Several different pathological processes can that result in cerebral small vessel disease.</a:t>
            </a:r>
          </a:p>
          <a:p>
            <a:r>
              <a:rPr lang="en-US" sz="2400" dirty="0">
                <a:solidFill>
                  <a:schemeClr val="bg1"/>
                </a:solidFill>
              </a:rPr>
              <a:t>However, the risk factors for lacunar stroke are are similar to non-lacunar stroke: arterial hypertension, lipid disorders,  smoking, diabetes mellitus and physical inactivity.</a:t>
            </a:r>
          </a:p>
          <a:p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592696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DFF2AC85-FAA0-4844-813F-83C04D7382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7636" y="0"/>
            <a:ext cx="7281316" cy="6858000"/>
          </a:xfrm>
          <a:custGeom>
            <a:avLst/>
            <a:gdLst>
              <a:gd name="connsiteX0" fmla="*/ 361354 w 7281316"/>
              <a:gd name="connsiteY0" fmla="*/ 0 h 6858000"/>
              <a:gd name="connsiteX1" fmla="*/ 7281316 w 7281316"/>
              <a:gd name="connsiteY1" fmla="*/ 0 h 6858000"/>
              <a:gd name="connsiteX2" fmla="*/ 7281316 w 7281316"/>
              <a:gd name="connsiteY2" fmla="*/ 6858000 h 6858000"/>
              <a:gd name="connsiteX3" fmla="*/ 696735 w 7281316"/>
              <a:gd name="connsiteY3" fmla="*/ 6858000 h 6858000"/>
              <a:gd name="connsiteX4" fmla="*/ 690849 w 7281316"/>
              <a:gd name="connsiteY4" fmla="*/ 6842426 h 6858000"/>
              <a:gd name="connsiteX5" fmla="*/ 335637 w 7281316"/>
              <a:gd name="connsiteY5" fmla="*/ 9472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81316" h="6858000">
                <a:moveTo>
                  <a:pt x="361354" y="0"/>
                </a:moveTo>
                <a:lnTo>
                  <a:pt x="7281316" y="0"/>
                </a:lnTo>
                <a:lnTo>
                  <a:pt x="7281316" y="6858000"/>
                </a:lnTo>
                <a:lnTo>
                  <a:pt x="696735" y="6858000"/>
                </a:lnTo>
                <a:lnTo>
                  <a:pt x="690849" y="6842426"/>
                </a:lnTo>
                <a:cubicBezTo>
                  <a:pt x="-65870" y="4704140"/>
                  <a:pt x="-226206" y="2374054"/>
                  <a:pt x="335637" y="9472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89CC0F1E-BAA2-47B1-8F83-7ECB9FD9E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89558" y="0"/>
            <a:ext cx="6999394" cy="6858000"/>
          </a:xfrm>
          <a:custGeom>
            <a:avLst/>
            <a:gdLst>
              <a:gd name="connsiteX0" fmla="*/ 6999394 w 6999394"/>
              <a:gd name="connsiteY0" fmla="*/ 0 h 6858000"/>
              <a:gd name="connsiteX1" fmla="*/ 6999394 w 6999394"/>
              <a:gd name="connsiteY1" fmla="*/ 6858000 h 6858000"/>
              <a:gd name="connsiteX2" fmla="*/ 717029 w 6999394"/>
              <a:gd name="connsiteY2" fmla="*/ 6858000 h 6858000"/>
              <a:gd name="connsiteX3" fmla="*/ 623642 w 6999394"/>
              <a:gd name="connsiteY3" fmla="*/ 6599363 h 6858000"/>
              <a:gd name="connsiteX4" fmla="*/ 319533 w 6999394"/>
              <a:gd name="connsiteY4" fmla="*/ 193787 h 6858000"/>
              <a:gd name="connsiteX5" fmla="*/ 371685 w 6999394"/>
              <a:gd name="connsiteY5" fmla="*/ 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999394" h="6858000">
                <a:moveTo>
                  <a:pt x="6999394" y="0"/>
                </a:moveTo>
                <a:lnTo>
                  <a:pt x="6999394" y="6858000"/>
                </a:lnTo>
                <a:lnTo>
                  <a:pt x="717029" y="6858000"/>
                </a:lnTo>
                <a:lnTo>
                  <a:pt x="623642" y="6599363"/>
                </a:lnTo>
                <a:cubicBezTo>
                  <a:pt x="-67685" y="4563346"/>
                  <a:pt x="-206622" y="2355719"/>
                  <a:pt x="319533" y="193787"/>
                </a:cubicBezTo>
                <a:lnTo>
                  <a:pt x="371685" y="1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747C83A8-CB89-4125-844C-2E23B5889BA5}"/>
              </a:ext>
            </a:extLst>
          </p:cNvPr>
          <p:cNvSpPr txBox="1">
            <a:spLocks/>
          </p:cNvSpPr>
          <p:nvPr/>
        </p:nvSpPr>
        <p:spPr>
          <a:xfrm>
            <a:off x="5444837" y="528320"/>
            <a:ext cx="5983393" cy="47853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endParaRPr lang="en-US" sz="1000" dirty="0">
              <a:solidFill>
                <a:schemeClr val="bg1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1000" dirty="0">
              <a:solidFill>
                <a:schemeClr val="bg1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1000" dirty="0">
              <a:solidFill>
                <a:schemeClr val="bg1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10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1600" b="1" dirty="0">
                <a:solidFill>
                  <a:schemeClr val="bg1"/>
                </a:solidFill>
              </a:rPr>
              <a:t>Question 3. Which of the following strategies will lower the risk of recurrence? Select all that apply</a:t>
            </a:r>
          </a:p>
          <a:p>
            <a:pPr marL="0" indent="0">
              <a:buNone/>
            </a:pPr>
            <a:endParaRPr lang="en-US" sz="1600" dirty="0">
              <a:solidFill>
                <a:schemeClr val="bg1"/>
              </a:solidFill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chemeClr val="bg1"/>
                </a:solidFill>
              </a:rPr>
              <a:t>A. Blood pressure lowering </a:t>
            </a:r>
            <a:r>
              <a:rPr lang="en-US" sz="1600" dirty="0" err="1">
                <a:solidFill>
                  <a:schemeClr val="bg1"/>
                </a:solidFill>
              </a:rPr>
              <a:t>therpay</a:t>
            </a:r>
            <a:endParaRPr lang="en-US" sz="1600" dirty="0">
              <a:solidFill>
                <a:schemeClr val="bg1"/>
              </a:solidFill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chemeClr val="bg1"/>
                </a:solidFill>
              </a:rPr>
              <a:t>B. Cholesterol lowering drugs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chemeClr val="bg1"/>
                </a:solidFill>
              </a:rPr>
              <a:t>C. Quitting Smoking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chemeClr val="bg1"/>
                </a:solidFill>
              </a:rPr>
              <a:t>D. Becoming more physically active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chemeClr val="bg1"/>
                </a:solidFill>
              </a:rPr>
              <a:t>E Antiplatelet drugs</a:t>
            </a:r>
          </a:p>
          <a:p>
            <a:pPr marL="0" indent="0">
              <a:spcBef>
                <a:spcPts val="0"/>
              </a:spcBef>
              <a:buNone/>
            </a:pPr>
            <a:endParaRPr lang="en-US" sz="16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sz="1000" dirty="0">
              <a:solidFill>
                <a:schemeClr val="bg1"/>
              </a:solidFill>
            </a:endParaRPr>
          </a:p>
          <a:p>
            <a:pPr marL="0"/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7D6CCE5-FEE5-4D84-A987-8B71505DA711}"/>
              </a:ext>
            </a:extLst>
          </p:cNvPr>
          <p:cNvSpPr/>
          <p:nvPr/>
        </p:nvSpPr>
        <p:spPr>
          <a:xfrm>
            <a:off x="589016" y="4103435"/>
            <a:ext cx="379052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600"/>
              </a:spcAft>
            </a:pPr>
            <a:r>
              <a:rPr lang="en-US" sz="3200" b="1" dirty="0">
                <a:latin typeface="+mj-lt"/>
                <a:cs typeface="Arial" panose="020B0604020202020204" pitchFamily="34" charset="0"/>
              </a:rPr>
              <a:t>Long-term prevention</a:t>
            </a:r>
            <a:endParaRPr lang="en-US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87234218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DFF2AC85-FAA0-4844-813F-83C04D7382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7636" y="0"/>
            <a:ext cx="7281316" cy="6858000"/>
          </a:xfrm>
          <a:custGeom>
            <a:avLst/>
            <a:gdLst>
              <a:gd name="connsiteX0" fmla="*/ 361354 w 7281316"/>
              <a:gd name="connsiteY0" fmla="*/ 0 h 6858000"/>
              <a:gd name="connsiteX1" fmla="*/ 7281316 w 7281316"/>
              <a:gd name="connsiteY1" fmla="*/ 0 h 6858000"/>
              <a:gd name="connsiteX2" fmla="*/ 7281316 w 7281316"/>
              <a:gd name="connsiteY2" fmla="*/ 6858000 h 6858000"/>
              <a:gd name="connsiteX3" fmla="*/ 696735 w 7281316"/>
              <a:gd name="connsiteY3" fmla="*/ 6858000 h 6858000"/>
              <a:gd name="connsiteX4" fmla="*/ 690849 w 7281316"/>
              <a:gd name="connsiteY4" fmla="*/ 6842426 h 6858000"/>
              <a:gd name="connsiteX5" fmla="*/ 335637 w 7281316"/>
              <a:gd name="connsiteY5" fmla="*/ 9472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81316" h="6858000">
                <a:moveTo>
                  <a:pt x="361354" y="0"/>
                </a:moveTo>
                <a:lnTo>
                  <a:pt x="7281316" y="0"/>
                </a:lnTo>
                <a:lnTo>
                  <a:pt x="7281316" y="6858000"/>
                </a:lnTo>
                <a:lnTo>
                  <a:pt x="696735" y="6858000"/>
                </a:lnTo>
                <a:lnTo>
                  <a:pt x="690849" y="6842426"/>
                </a:lnTo>
                <a:cubicBezTo>
                  <a:pt x="-65870" y="4704140"/>
                  <a:pt x="-226206" y="2374054"/>
                  <a:pt x="335637" y="9472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89CC0F1E-BAA2-47B1-8F83-7ECB9FD9E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89558" y="0"/>
            <a:ext cx="6999394" cy="6858000"/>
          </a:xfrm>
          <a:custGeom>
            <a:avLst/>
            <a:gdLst>
              <a:gd name="connsiteX0" fmla="*/ 6999394 w 6999394"/>
              <a:gd name="connsiteY0" fmla="*/ 0 h 6858000"/>
              <a:gd name="connsiteX1" fmla="*/ 6999394 w 6999394"/>
              <a:gd name="connsiteY1" fmla="*/ 6858000 h 6858000"/>
              <a:gd name="connsiteX2" fmla="*/ 717029 w 6999394"/>
              <a:gd name="connsiteY2" fmla="*/ 6858000 h 6858000"/>
              <a:gd name="connsiteX3" fmla="*/ 623642 w 6999394"/>
              <a:gd name="connsiteY3" fmla="*/ 6599363 h 6858000"/>
              <a:gd name="connsiteX4" fmla="*/ 319533 w 6999394"/>
              <a:gd name="connsiteY4" fmla="*/ 193787 h 6858000"/>
              <a:gd name="connsiteX5" fmla="*/ 371685 w 6999394"/>
              <a:gd name="connsiteY5" fmla="*/ 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999394" h="6858000">
                <a:moveTo>
                  <a:pt x="6999394" y="0"/>
                </a:moveTo>
                <a:lnTo>
                  <a:pt x="6999394" y="6858000"/>
                </a:lnTo>
                <a:lnTo>
                  <a:pt x="717029" y="6858000"/>
                </a:lnTo>
                <a:lnTo>
                  <a:pt x="623642" y="6599363"/>
                </a:lnTo>
                <a:cubicBezTo>
                  <a:pt x="-67685" y="4563346"/>
                  <a:pt x="-206622" y="2355719"/>
                  <a:pt x="319533" y="193787"/>
                </a:cubicBezTo>
                <a:lnTo>
                  <a:pt x="371685" y="1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747C83A8-CB89-4125-844C-2E23B5889BA5}"/>
              </a:ext>
            </a:extLst>
          </p:cNvPr>
          <p:cNvSpPr txBox="1">
            <a:spLocks/>
          </p:cNvSpPr>
          <p:nvPr/>
        </p:nvSpPr>
        <p:spPr>
          <a:xfrm>
            <a:off x="5444837" y="528320"/>
            <a:ext cx="5983393" cy="47853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endParaRPr lang="en-US" sz="1000" dirty="0">
              <a:solidFill>
                <a:schemeClr val="bg1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1000" dirty="0">
              <a:solidFill>
                <a:schemeClr val="bg1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1000" dirty="0">
              <a:solidFill>
                <a:schemeClr val="bg1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>
                <a:solidFill>
                  <a:schemeClr val="bg1"/>
                </a:solidFill>
              </a:rPr>
              <a:t>Question 3. Which of the following strategies will lower the risk of recurrence? Select all that apply</a:t>
            </a:r>
          </a:p>
          <a:p>
            <a:pPr marL="0" indent="0">
              <a:spcBef>
                <a:spcPts val="0"/>
              </a:spcBef>
              <a:buNone/>
            </a:pPr>
            <a:endParaRPr lang="en-US" sz="10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sz="1600" dirty="0">
              <a:solidFill>
                <a:schemeClr val="bg1"/>
              </a:solidFill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chemeClr val="bg1"/>
                </a:solidFill>
                <a:highlight>
                  <a:srgbClr val="FFFF00"/>
                </a:highlight>
              </a:rPr>
              <a:t>A. Blood pressure lowering </a:t>
            </a:r>
            <a:r>
              <a:rPr lang="en-US" sz="1600" dirty="0" err="1">
                <a:solidFill>
                  <a:schemeClr val="bg1"/>
                </a:solidFill>
                <a:highlight>
                  <a:srgbClr val="FFFF00"/>
                </a:highlight>
              </a:rPr>
              <a:t>therpay</a:t>
            </a:r>
            <a:endParaRPr lang="en-US" sz="1600" dirty="0">
              <a:solidFill>
                <a:schemeClr val="bg1"/>
              </a:solidFill>
              <a:highlight>
                <a:srgbClr val="FFFF00"/>
              </a:highlight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chemeClr val="bg1"/>
                </a:solidFill>
                <a:highlight>
                  <a:srgbClr val="FFFF00"/>
                </a:highlight>
              </a:rPr>
              <a:t>B. Cholesterol lowering drugs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chemeClr val="bg1"/>
                </a:solidFill>
                <a:highlight>
                  <a:srgbClr val="FFFF00"/>
                </a:highlight>
              </a:rPr>
              <a:t>C. Quitting Smoking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chemeClr val="bg1"/>
                </a:solidFill>
                <a:highlight>
                  <a:srgbClr val="FFFF00"/>
                </a:highlight>
              </a:rPr>
              <a:t>D. Becoming more physically active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chemeClr val="bg1"/>
                </a:solidFill>
                <a:highlight>
                  <a:srgbClr val="FFFF00"/>
                </a:highlight>
              </a:rPr>
              <a:t>E Antiplatelet drugs</a:t>
            </a:r>
          </a:p>
          <a:p>
            <a:pPr marL="0" indent="0">
              <a:buNone/>
            </a:pPr>
            <a:endParaRPr lang="en-US" sz="1000" dirty="0">
              <a:solidFill>
                <a:schemeClr val="bg1"/>
              </a:solidFill>
            </a:endParaRPr>
          </a:p>
          <a:p>
            <a:pPr marL="0"/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7D6CCE5-FEE5-4D84-A987-8B71505DA711}"/>
              </a:ext>
            </a:extLst>
          </p:cNvPr>
          <p:cNvSpPr/>
          <p:nvPr/>
        </p:nvSpPr>
        <p:spPr>
          <a:xfrm>
            <a:off x="542939" y="4667349"/>
            <a:ext cx="423705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600"/>
              </a:spcAft>
            </a:pPr>
            <a:r>
              <a:rPr lang="en-US" sz="3600" b="1" dirty="0">
                <a:latin typeface="+mj-lt"/>
                <a:cs typeface="Arial" panose="020B0604020202020204" pitchFamily="34" charset="0"/>
              </a:rPr>
              <a:t>Long-term prevention</a:t>
            </a:r>
            <a:endParaRPr lang="en-US" sz="3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653074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891C70-1BBA-4647-B301-05E0A45D98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1197033"/>
            <a:ext cx="3626011" cy="4625033"/>
          </a:xfrm>
        </p:spPr>
        <p:txBody>
          <a:bodyPr anchor="ctr">
            <a:normAutofit fontScale="90000"/>
          </a:bodyPr>
          <a:lstStyle/>
          <a:p>
            <a:r>
              <a:rPr lang="en-US" sz="4800" b="1" dirty="0"/>
              <a:t>Long-term outlook and reducing the risk of recurrent lacunar stroke</a:t>
            </a:r>
            <a:endParaRPr lang="en-US" sz="480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DFF2AC85-FAA0-4844-813F-83C04D7382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7636" y="0"/>
            <a:ext cx="7281316" cy="6858000"/>
          </a:xfrm>
          <a:custGeom>
            <a:avLst/>
            <a:gdLst>
              <a:gd name="connsiteX0" fmla="*/ 361354 w 7281316"/>
              <a:gd name="connsiteY0" fmla="*/ 0 h 6858000"/>
              <a:gd name="connsiteX1" fmla="*/ 7281316 w 7281316"/>
              <a:gd name="connsiteY1" fmla="*/ 0 h 6858000"/>
              <a:gd name="connsiteX2" fmla="*/ 7281316 w 7281316"/>
              <a:gd name="connsiteY2" fmla="*/ 6858000 h 6858000"/>
              <a:gd name="connsiteX3" fmla="*/ 696735 w 7281316"/>
              <a:gd name="connsiteY3" fmla="*/ 6858000 h 6858000"/>
              <a:gd name="connsiteX4" fmla="*/ 690849 w 7281316"/>
              <a:gd name="connsiteY4" fmla="*/ 6842426 h 6858000"/>
              <a:gd name="connsiteX5" fmla="*/ 335637 w 7281316"/>
              <a:gd name="connsiteY5" fmla="*/ 9472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81316" h="6858000">
                <a:moveTo>
                  <a:pt x="361354" y="0"/>
                </a:moveTo>
                <a:lnTo>
                  <a:pt x="7281316" y="0"/>
                </a:lnTo>
                <a:lnTo>
                  <a:pt x="7281316" y="6858000"/>
                </a:lnTo>
                <a:lnTo>
                  <a:pt x="696735" y="6858000"/>
                </a:lnTo>
                <a:lnTo>
                  <a:pt x="690849" y="6842426"/>
                </a:lnTo>
                <a:cubicBezTo>
                  <a:pt x="-65870" y="4704140"/>
                  <a:pt x="-226206" y="2374054"/>
                  <a:pt x="335637" y="9472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9CC0F1E-BAA2-47B1-8F83-7ECB9FD9E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89558" y="0"/>
            <a:ext cx="6999394" cy="6858000"/>
          </a:xfrm>
          <a:custGeom>
            <a:avLst/>
            <a:gdLst>
              <a:gd name="connsiteX0" fmla="*/ 6999394 w 6999394"/>
              <a:gd name="connsiteY0" fmla="*/ 0 h 6858000"/>
              <a:gd name="connsiteX1" fmla="*/ 6999394 w 6999394"/>
              <a:gd name="connsiteY1" fmla="*/ 6858000 h 6858000"/>
              <a:gd name="connsiteX2" fmla="*/ 717029 w 6999394"/>
              <a:gd name="connsiteY2" fmla="*/ 6858000 h 6858000"/>
              <a:gd name="connsiteX3" fmla="*/ 623642 w 6999394"/>
              <a:gd name="connsiteY3" fmla="*/ 6599363 h 6858000"/>
              <a:gd name="connsiteX4" fmla="*/ 319533 w 6999394"/>
              <a:gd name="connsiteY4" fmla="*/ 193787 h 6858000"/>
              <a:gd name="connsiteX5" fmla="*/ 371685 w 6999394"/>
              <a:gd name="connsiteY5" fmla="*/ 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999394" h="6858000">
                <a:moveTo>
                  <a:pt x="6999394" y="0"/>
                </a:moveTo>
                <a:lnTo>
                  <a:pt x="6999394" y="6858000"/>
                </a:lnTo>
                <a:lnTo>
                  <a:pt x="717029" y="6858000"/>
                </a:lnTo>
                <a:lnTo>
                  <a:pt x="623642" y="6599363"/>
                </a:lnTo>
                <a:cubicBezTo>
                  <a:pt x="-67685" y="4563346"/>
                  <a:pt x="-206622" y="2355719"/>
                  <a:pt x="319533" y="193787"/>
                </a:cubicBezTo>
                <a:lnTo>
                  <a:pt x="371685" y="1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D67242-C26B-4924-BE2E-3307584E7B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0294" y="673331"/>
            <a:ext cx="6096000" cy="4956047"/>
          </a:xfrm>
        </p:spPr>
        <p:txBody>
          <a:bodyPr anchor="ctr">
            <a:no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Quality of life following lacunar stroke depends on several factors, such as age and quick treatment following observation of symptoms. </a:t>
            </a:r>
          </a:p>
          <a:p>
            <a:r>
              <a:rPr lang="en-US" sz="2400" dirty="0">
                <a:solidFill>
                  <a:schemeClr val="bg1"/>
                </a:solidFill>
              </a:rPr>
              <a:t>Some patients may may be left with persisting disability, and survivors of lacunar stroke are also at risk of developing cognitive impairment. </a:t>
            </a:r>
          </a:p>
          <a:p>
            <a:r>
              <a:rPr lang="en-US" sz="2400" dirty="0">
                <a:solidFill>
                  <a:schemeClr val="bg1"/>
                </a:solidFill>
              </a:rPr>
              <a:t>Management of vascular risk factors, antiplatelet therapy, healthy diet and regular exercise can help reduce the </a:t>
            </a:r>
            <a:r>
              <a:rPr lang="en-US" sz="2400" dirty="0" err="1">
                <a:solidFill>
                  <a:schemeClr val="bg1"/>
                </a:solidFill>
              </a:rPr>
              <a:t>risk.</a:t>
            </a:r>
            <a:r>
              <a:rPr lang="en-US" sz="2400" dirty="0" err="1"/>
              <a:t>t</a:t>
            </a:r>
            <a:r>
              <a:rPr lang="en-US" sz="2400" dirty="0"/>
              <a:t> </a:t>
            </a:r>
          </a:p>
          <a:p>
            <a:r>
              <a:rPr lang="en-US" sz="2400" dirty="0">
                <a:solidFill>
                  <a:schemeClr val="bg1"/>
                </a:solidFill>
              </a:rPr>
              <a:t>Trials of new interventions for treatment and prevention of lacunar stroke are </a:t>
            </a:r>
            <a:r>
              <a:rPr lang="en-US" sz="2400" dirty="0" err="1">
                <a:solidFill>
                  <a:schemeClr val="bg1"/>
                </a:solidFill>
              </a:rPr>
              <a:t>underway</a:t>
            </a:r>
            <a:r>
              <a:rPr lang="en-US" sz="2400" dirty="0" err="1"/>
              <a:t>t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440970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1EA6BB-8850-4F34-981D-C9D872C545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75957" y="311439"/>
            <a:ext cx="4405745" cy="893906"/>
          </a:xfrm>
        </p:spPr>
        <p:txBody>
          <a:bodyPr>
            <a:normAutofit fontScale="90000"/>
          </a:bodyPr>
          <a:lstStyle/>
          <a:p>
            <a:r>
              <a:rPr lang="en-US" dirty="0"/>
              <a:t>References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325415-E7DC-4139-87BF-6E17FA6C2E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2068" y="1181042"/>
            <a:ext cx="10766367" cy="5365519"/>
          </a:xfrm>
        </p:spPr>
        <p:txBody>
          <a:bodyPr>
            <a:noAutofit/>
          </a:bodyPr>
          <a:lstStyle/>
          <a:p>
            <a:pPr>
              <a:buFont typeface="+mj-lt"/>
              <a:buAutoNum type="arabicPeriod"/>
            </a:pPr>
            <a:r>
              <a:rPr lang="en-US" sz="1400" dirty="0"/>
              <a:t>Wardlaw JM, Smith EE, Biessels GJ, et al. Neuroimaging standards for research into small vessel disease and its contribution to ageing and neurodegeneration. Lancet Neurol 2013;12:822–38. doi:10.1016/S1474-4422(13)70124-8</a:t>
            </a:r>
          </a:p>
          <a:p>
            <a:pPr>
              <a:buFont typeface="+mj-lt"/>
              <a:buAutoNum type="arabicPeriod"/>
            </a:pPr>
            <a:r>
              <a:rPr lang="en-US" sz="1400" dirty="0"/>
              <a:t>Jackson C, Sudlow C. Are lacunar strokes really different? A systematic review of differences in risk factor profiles between lacunar and nonlacunar infarcts. Stroke 2005;36:891–901. doi:10.1161/01.STR.0000157949.34986.30</a:t>
            </a:r>
          </a:p>
          <a:p>
            <a:pPr>
              <a:buFont typeface="+mj-lt"/>
              <a:buAutoNum type="arabicPeriod"/>
            </a:pPr>
            <a:r>
              <a:rPr lang="en-US" sz="1400" dirty="0"/>
              <a:t>Jordan Gainey, Leanne Brechtel, Sarah Konklin, Lee Madeline, Lowther Ervin, Brice Blum, Thomas I Nathaniel (2018). In a stroke cohort with incident hypertension; are more women than men likely to be excluded from recombinant tissue-type Plasminogen Activator (rtPA)? Journal of the Neurological Sciences. 387,139-146. doi: 10.1016/j.jns.2018.02.016 </a:t>
            </a:r>
          </a:p>
          <a:p>
            <a:pPr>
              <a:buFont typeface="+mj-lt"/>
              <a:buAutoNum type="arabicPeriod"/>
            </a:pPr>
            <a:r>
              <a:rPr lang="en-US" sz="1400" dirty="0"/>
              <a:t>Makin SD, Doubal FN, Dennis MS, et al. Clinically confirmed stroke with negative diffusion-weighted imaging magnetic resonance imaging: longitudinal study of clinical outcomes, stroke recurrence, and systematic review. Stroke 2015;46:3142–8. doi:10.1161/STROKEAHA.115.010665</a:t>
            </a:r>
          </a:p>
          <a:p>
            <a:pPr>
              <a:buFont typeface="+mj-lt"/>
              <a:buAutoNum type="arabicPeriod"/>
            </a:pPr>
            <a:r>
              <a:rPr lang="en-US" sz="1400" dirty="0"/>
              <a:t>Gainey J, Blum B, Bowie B, Cooley K, Madeline L, Ervin EL, Nathaniel, T.I. (2018). Stroke and dyslipidemia: clinical risk factors in the telestroke versus non-telestroke. Lipids Health Dis.  27;17(1), 2-10. doi: 10.1186/s12944-018-0870</a:t>
            </a:r>
          </a:p>
          <a:p>
            <a:pPr>
              <a:buFont typeface="+mj-lt"/>
              <a:buAutoNum type="arabicPeriod"/>
            </a:pPr>
            <a:r>
              <a:rPr lang="en-US" sz="1400" dirty="0"/>
              <a:t>Shuler R.Polk, Clay Stafford, Alyssa Adkins, Jessica Efird, Michael Colello, Thomas I. Nathaniel (2017). Contraindications with recombinant tissue plasminogen activator (rt-PA) in acute ischemic stroke population. Neurology, Psychiatry and Brain Research, 29, 6-11. https://doi.org/10.1016/j.npbr.2017.11.002 </a:t>
            </a:r>
          </a:p>
          <a:p>
            <a:pPr>
              <a:buFont typeface="+mj-lt"/>
              <a:buAutoNum type="arabicPeriod"/>
            </a:pPr>
            <a:r>
              <a:rPr lang="en-US" sz="1400" dirty="0"/>
              <a:t>Potter GM, Marlborough FJ, Wardlaw JM. Wide variation in definition, detection, and description of lacunar lesions on imaging. Stroke 2011;42:359–66. doi:10.1161/STROKEAHA.110.594754</a:t>
            </a:r>
          </a:p>
          <a:p>
            <a:pPr>
              <a:buFont typeface="+mj-lt"/>
              <a:buAutoNum type="arabicPeriod"/>
            </a:pPr>
            <a:r>
              <a:rPr lang="en-US" sz="1400" dirty="0"/>
              <a:t>Group SPSS, Benavente OR, Coffey CS, et al. Blood-pressure targets in patients with recent lacunar stroke: the SPS3 randomised trial. Lancet 2013;382:507–15. doi:10.1016/S0140-6736(13)60852-1</a:t>
            </a:r>
          </a:p>
          <a:p>
            <a:pPr>
              <a:buFont typeface="+mj-lt"/>
              <a:buAutoNum type="arabicPeriod"/>
            </a:pPr>
            <a:r>
              <a:rPr lang="en-US" sz="1400" dirty="0"/>
              <a:t>Kimberly WT, Gilson A, Rost NS, et al. Silent ischemic infarcts are associated with hemorrhage burden in cerebral amyloid angiopathy. Neurology 2009;72:1230–5. doi:10.1212/01.wnl.0000345666.83318.03</a:t>
            </a:r>
          </a:p>
          <a:p>
            <a:pPr>
              <a:buFont typeface="+mj-lt"/>
              <a:buAutoNum type="arabicPeriod"/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052810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55FAA3-79AE-4537-B7E4-7322BB312C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Learning objectives</a:t>
            </a:r>
            <a:br>
              <a:rPr lang="en-US" b="1" dirty="0"/>
            </a:b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8948BE-0AE8-422B-94F3-C3E896B30D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Learn to </a:t>
            </a:r>
          </a:p>
          <a:p>
            <a:r>
              <a:rPr lang="en-US" dirty="0"/>
              <a:t>Identify clinical symptoms associated with lacunar strokes</a:t>
            </a:r>
          </a:p>
          <a:p>
            <a:r>
              <a:rPr lang="en-US" dirty="0"/>
              <a:t>Identify imaging features of lacunar infarcts</a:t>
            </a:r>
          </a:p>
          <a:p>
            <a:r>
              <a:rPr lang="en-US" dirty="0"/>
              <a:t>Identify risk factors for  lacunar stroke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31542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97F9D2-E947-4BD8-B4EC-79BD1DA8D1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3" y="1445494"/>
            <a:ext cx="3616856" cy="4376572"/>
          </a:xfrm>
        </p:spPr>
        <p:txBody>
          <a:bodyPr anchor="ctr">
            <a:normAutofit/>
          </a:bodyPr>
          <a:lstStyle/>
          <a:p>
            <a:r>
              <a:rPr lang="en-US" sz="4800" b="1" dirty="0"/>
              <a:t>Classic lacunar syndromes</a:t>
            </a: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DFF2AC85-FAA0-4844-813F-83C04D7382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7636" y="0"/>
            <a:ext cx="7281316" cy="6858000"/>
          </a:xfrm>
          <a:custGeom>
            <a:avLst/>
            <a:gdLst>
              <a:gd name="connsiteX0" fmla="*/ 361354 w 7281316"/>
              <a:gd name="connsiteY0" fmla="*/ 0 h 6858000"/>
              <a:gd name="connsiteX1" fmla="*/ 7281316 w 7281316"/>
              <a:gd name="connsiteY1" fmla="*/ 0 h 6858000"/>
              <a:gd name="connsiteX2" fmla="*/ 7281316 w 7281316"/>
              <a:gd name="connsiteY2" fmla="*/ 6858000 h 6858000"/>
              <a:gd name="connsiteX3" fmla="*/ 696735 w 7281316"/>
              <a:gd name="connsiteY3" fmla="*/ 6858000 h 6858000"/>
              <a:gd name="connsiteX4" fmla="*/ 690849 w 7281316"/>
              <a:gd name="connsiteY4" fmla="*/ 6842426 h 6858000"/>
              <a:gd name="connsiteX5" fmla="*/ 335637 w 7281316"/>
              <a:gd name="connsiteY5" fmla="*/ 9472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81316" h="6858000">
                <a:moveTo>
                  <a:pt x="361354" y="0"/>
                </a:moveTo>
                <a:lnTo>
                  <a:pt x="7281316" y="0"/>
                </a:lnTo>
                <a:lnTo>
                  <a:pt x="7281316" y="6858000"/>
                </a:lnTo>
                <a:lnTo>
                  <a:pt x="696735" y="6858000"/>
                </a:lnTo>
                <a:lnTo>
                  <a:pt x="690849" y="6842426"/>
                </a:lnTo>
                <a:cubicBezTo>
                  <a:pt x="-65870" y="4704140"/>
                  <a:pt x="-226206" y="2374054"/>
                  <a:pt x="335637" y="9472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9CC0F1E-BAA2-47B1-8F83-7ECB9FD9E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89558" y="0"/>
            <a:ext cx="6999394" cy="6858000"/>
          </a:xfrm>
          <a:custGeom>
            <a:avLst/>
            <a:gdLst>
              <a:gd name="connsiteX0" fmla="*/ 6999394 w 6999394"/>
              <a:gd name="connsiteY0" fmla="*/ 0 h 6858000"/>
              <a:gd name="connsiteX1" fmla="*/ 6999394 w 6999394"/>
              <a:gd name="connsiteY1" fmla="*/ 6858000 h 6858000"/>
              <a:gd name="connsiteX2" fmla="*/ 717029 w 6999394"/>
              <a:gd name="connsiteY2" fmla="*/ 6858000 h 6858000"/>
              <a:gd name="connsiteX3" fmla="*/ 623642 w 6999394"/>
              <a:gd name="connsiteY3" fmla="*/ 6599363 h 6858000"/>
              <a:gd name="connsiteX4" fmla="*/ 319533 w 6999394"/>
              <a:gd name="connsiteY4" fmla="*/ 193787 h 6858000"/>
              <a:gd name="connsiteX5" fmla="*/ 371685 w 6999394"/>
              <a:gd name="connsiteY5" fmla="*/ 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999394" h="6858000">
                <a:moveTo>
                  <a:pt x="6999394" y="0"/>
                </a:moveTo>
                <a:lnTo>
                  <a:pt x="6999394" y="6858000"/>
                </a:lnTo>
                <a:lnTo>
                  <a:pt x="717029" y="6858000"/>
                </a:lnTo>
                <a:lnTo>
                  <a:pt x="623642" y="6599363"/>
                </a:lnTo>
                <a:cubicBezTo>
                  <a:pt x="-67685" y="4563346"/>
                  <a:pt x="-206622" y="2355719"/>
                  <a:pt x="319533" y="193787"/>
                </a:cubicBezTo>
                <a:lnTo>
                  <a:pt x="371685" y="1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B7F16D-28A8-4BD7-A79E-EECC790B0B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85905" y="515389"/>
            <a:ext cx="6334299" cy="5760720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bg1"/>
                </a:solidFill>
              </a:rPr>
              <a:t>Classical symptoms of lacunar stroke are relatively specific to :</a:t>
            </a:r>
          </a:p>
          <a:p>
            <a:r>
              <a:rPr lang="en-US" sz="2400" dirty="0">
                <a:solidFill>
                  <a:schemeClr val="bg1"/>
                </a:solidFill>
              </a:rPr>
              <a:t> pure motor stroke/hemiparesis,</a:t>
            </a:r>
          </a:p>
          <a:p>
            <a:r>
              <a:rPr lang="en-US" sz="2400" dirty="0">
                <a:solidFill>
                  <a:schemeClr val="bg1"/>
                </a:solidFill>
              </a:rPr>
              <a:t> ataxic hemiparesis,</a:t>
            </a:r>
          </a:p>
          <a:p>
            <a:r>
              <a:rPr lang="en-US" sz="2400" dirty="0">
                <a:solidFill>
                  <a:schemeClr val="bg1"/>
                </a:solidFill>
              </a:rPr>
              <a:t> dysarthria/clumsy hand,</a:t>
            </a:r>
          </a:p>
          <a:p>
            <a:r>
              <a:rPr lang="en-US" sz="2400" dirty="0">
                <a:solidFill>
                  <a:schemeClr val="bg1"/>
                </a:solidFill>
              </a:rPr>
              <a:t> pure sensory stroke, </a:t>
            </a:r>
          </a:p>
          <a:p>
            <a:r>
              <a:rPr lang="en-US" sz="2400" dirty="0">
                <a:solidFill>
                  <a:schemeClr val="bg1"/>
                </a:solidFill>
              </a:rPr>
              <a:t>and mixed sensorimotor stroke.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bg1"/>
                </a:solidFill>
              </a:rPr>
              <a:t>Sometimes, cortical infarcts and intracranial hemorrhages can mimic a lacunar syndrome.</a:t>
            </a:r>
            <a:r>
              <a:rPr lang="en-US" sz="2400" baseline="30000" dirty="0">
                <a:solidFill>
                  <a:schemeClr val="bg1"/>
                </a:solidFill>
              </a:rPr>
              <a:t>  </a:t>
            </a:r>
          </a:p>
          <a:p>
            <a:r>
              <a:rPr lang="en-US" sz="2400" dirty="0">
                <a:solidFill>
                  <a:schemeClr val="bg1"/>
                </a:solidFill>
              </a:rPr>
              <a:t>Cortical symptoms (e.g., aphasia, neglect) and visual field defects are absent.</a:t>
            </a:r>
          </a:p>
        </p:txBody>
      </p:sp>
    </p:spTree>
    <p:extLst>
      <p:ext uri="{BB962C8B-B14F-4D97-AF65-F5344CB8AC3E}">
        <p14:creationId xmlns:p14="http://schemas.microsoft.com/office/powerpoint/2010/main" val="34600018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460614-41C7-F442-BF29-202D575B32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Clinical case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8E9BC3-B322-A645-958B-E115050070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A 56 year old woman presents with sudden onset weakness of her left arm and leg and slurred speech</a:t>
            </a:r>
          </a:p>
          <a:p>
            <a:r>
              <a:rPr lang="en-US" sz="3200" dirty="0"/>
              <a:t>o/e she is alert, speech is mildly dysarthric, there is weakness of the left face arm arm and leg. </a:t>
            </a:r>
          </a:p>
          <a:p>
            <a:r>
              <a:rPr lang="en-US" sz="3200" dirty="0"/>
              <a:t>Visual fields, Language function and visuospatial function normal.</a:t>
            </a:r>
          </a:p>
          <a:p>
            <a:r>
              <a:rPr lang="en-US" sz="3200" dirty="0"/>
              <a:t>Pulse regular  90 BP 155/90. ECG normal. Routine bloods normal</a:t>
            </a:r>
          </a:p>
        </p:txBody>
      </p:sp>
    </p:spTree>
    <p:extLst>
      <p:ext uri="{BB962C8B-B14F-4D97-AF65-F5344CB8AC3E}">
        <p14:creationId xmlns:p14="http://schemas.microsoft.com/office/powerpoint/2010/main" val="13740619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DFF2AC85-FAA0-4844-813F-83C04D7382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7636" y="0"/>
            <a:ext cx="7281316" cy="6858000"/>
          </a:xfrm>
          <a:custGeom>
            <a:avLst/>
            <a:gdLst>
              <a:gd name="connsiteX0" fmla="*/ 361354 w 7281316"/>
              <a:gd name="connsiteY0" fmla="*/ 0 h 6858000"/>
              <a:gd name="connsiteX1" fmla="*/ 7281316 w 7281316"/>
              <a:gd name="connsiteY1" fmla="*/ 0 h 6858000"/>
              <a:gd name="connsiteX2" fmla="*/ 7281316 w 7281316"/>
              <a:gd name="connsiteY2" fmla="*/ 6858000 h 6858000"/>
              <a:gd name="connsiteX3" fmla="*/ 696735 w 7281316"/>
              <a:gd name="connsiteY3" fmla="*/ 6858000 h 6858000"/>
              <a:gd name="connsiteX4" fmla="*/ 690849 w 7281316"/>
              <a:gd name="connsiteY4" fmla="*/ 6842426 h 6858000"/>
              <a:gd name="connsiteX5" fmla="*/ 335637 w 7281316"/>
              <a:gd name="connsiteY5" fmla="*/ 9472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81316" h="6858000">
                <a:moveTo>
                  <a:pt x="361354" y="0"/>
                </a:moveTo>
                <a:lnTo>
                  <a:pt x="7281316" y="0"/>
                </a:lnTo>
                <a:lnTo>
                  <a:pt x="7281316" y="6858000"/>
                </a:lnTo>
                <a:lnTo>
                  <a:pt x="696735" y="6858000"/>
                </a:lnTo>
                <a:lnTo>
                  <a:pt x="690849" y="6842426"/>
                </a:lnTo>
                <a:cubicBezTo>
                  <a:pt x="-65870" y="4704140"/>
                  <a:pt x="-226206" y="2374054"/>
                  <a:pt x="335637" y="9472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89CC0F1E-BAA2-47B1-8F83-7ECB9FD9E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89558" y="0"/>
            <a:ext cx="6999394" cy="6858000"/>
          </a:xfrm>
          <a:custGeom>
            <a:avLst/>
            <a:gdLst>
              <a:gd name="connsiteX0" fmla="*/ 6999394 w 6999394"/>
              <a:gd name="connsiteY0" fmla="*/ 0 h 6858000"/>
              <a:gd name="connsiteX1" fmla="*/ 6999394 w 6999394"/>
              <a:gd name="connsiteY1" fmla="*/ 6858000 h 6858000"/>
              <a:gd name="connsiteX2" fmla="*/ 717029 w 6999394"/>
              <a:gd name="connsiteY2" fmla="*/ 6858000 h 6858000"/>
              <a:gd name="connsiteX3" fmla="*/ 623642 w 6999394"/>
              <a:gd name="connsiteY3" fmla="*/ 6599363 h 6858000"/>
              <a:gd name="connsiteX4" fmla="*/ 319533 w 6999394"/>
              <a:gd name="connsiteY4" fmla="*/ 193787 h 6858000"/>
              <a:gd name="connsiteX5" fmla="*/ 371685 w 6999394"/>
              <a:gd name="connsiteY5" fmla="*/ 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999394" h="6858000">
                <a:moveTo>
                  <a:pt x="6999394" y="0"/>
                </a:moveTo>
                <a:lnTo>
                  <a:pt x="6999394" y="6858000"/>
                </a:lnTo>
                <a:lnTo>
                  <a:pt x="717029" y="6858000"/>
                </a:lnTo>
                <a:lnTo>
                  <a:pt x="623642" y="6599363"/>
                </a:lnTo>
                <a:cubicBezTo>
                  <a:pt x="-67685" y="4563346"/>
                  <a:pt x="-206622" y="2355719"/>
                  <a:pt x="319533" y="193787"/>
                </a:cubicBezTo>
                <a:lnTo>
                  <a:pt x="371685" y="1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747C83A8-CB89-4125-844C-2E23B5889BA5}"/>
              </a:ext>
            </a:extLst>
          </p:cNvPr>
          <p:cNvSpPr txBox="1">
            <a:spLocks/>
          </p:cNvSpPr>
          <p:nvPr/>
        </p:nvSpPr>
        <p:spPr>
          <a:xfrm>
            <a:off x="5556597" y="374072"/>
            <a:ext cx="5983393" cy="525456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endParaRPr lang="en-US" sz="1000" dirty="0">
              <a:solidFill>
                <a:schemeClr val="bg1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1000" dirty="0">
              <a:solidFill>
                <a:schemeClr val="bg1"/>
              </a:solidFill>
            </a:endParaRPr>
          </a:p>
          <a:p>
            <a:pPr marL="285750" indent="0">
              <a:spcBef>
                <a:spcPts val="0"/>
              </a:spcBef>
              <a:buNone/>
            </a:pPr>
            <a:endParaRPr lang="en-US" sz="1600" dirty="0">
              <a:solidFill>
                <a:schemeClr val="bg1"/>
              </a:solidFill>
            </a:endParaRPr>
          </a:p>
          <a:p>
            <a:pPr marL="285750" indent="0">
              <a:spcBef>
                <a:spcPts val="0"/>
              </a:spcBef>
              <a:buNone/>
            </a:pPr>
            <a:r>
              <a:rPr lang="en-US" sz="1600" b="1" dirty="0">
                <a:solidFill>
                  <a:schemeClr val="bg1"/>
                </a:solidFill>
              </a:rPr>
              <a:t>Question 1: Which clinical features does this lady have &amp; does it fit a clinical lacunar syndrome?</a:t>
            </a:r>
          </a:p>
          <a:p>
            <a:pPr marL="285750" indent="0">
              <a:spcBef>
                <a:spcPts val="0"/>
              </a:spcBef>
              <a:buNone/>
            </a:pPr>
            <a:endParaRPr lang="en-US" sz="1600" dirty="0">
              <a:solidFill>
                <a:schemeClr val="bg1"/>
              </a:solidFill>
            </a:endParaRPr>
          </a:p>
          <a:p>
            <a:pPr marL="628650" indent="-342900">
              <a:lnSpc>
                <a:spcPct val="150000"/>
              </a:lnSpc>
              <a:spcBef>
                <a:spcPts val="0"/>
              </a:spcBef>
              <a:buFont typeface="+mj-lt"/>
              <a:buAutoNum type="alphaUcPeriod"/>
            </a:pPr>
            <a:r>
              <a:rPr lang="en-US" sz="1600" dirty="0">
                <a:solidFill>
                  <a:schemeClr val="bg1"/>
                </a:solidFill>
              </a:rPr>
              <a:t>Visual field defects</a:t>
            </a:r>
          </a:p>
          <a:p>
            <a:pPr marL="628650" indent="-342900">
              <a:lnSpc>
                <a:spcPct val="150000"/>
              </a:lnSpc>
              <a:spcBef>
                <a:spcPts val="0"/>
              </a:spcBef>
              <a:buFont typeface="+mj-lt"/>
              <a:buAutoNum type="alphaUcPeriod"/>
            </a:pPr>
            <a:r>
              <a:rPr lang="en-US" sz="1600" dirty="0">
                <a:solidFill>
                  <a:schemeClr val="bg1"/>
                </a:solidFill>
              </a:rPr>
              <a:t>Neglect</a:t>
            </a:r>
          </a:p>
          <a:p>
            <a:pPr marL="628650" indent="-342900">
              <a:lnSpc>
                <a:spcPct val="150000"/>
              </a:lnSpc>
              <a:spcBef>
                <a:spcPts val="0"/>
              </a:spcBef>
              <a:buFont typeface="+mj-lt"/>
              <a:buAutoNum type="alphaUcPeriod"/>
            </a:pPr>
            <a:r>
              <a:rPr lang="en-US" sz="1600" dirty="0">
                <a:solidFill>
                  <a:schemeClr val="bg1"/>
                </a:solidFill>
              </a:rPr>
              <a:t>Aphasia</a:t>
            </a:r>
          </a:p>
          <a:p>
            <a:pPr marL="628650" indent="-342900">
              <a:lnSpc>
                <a:spcPct val="150000"/>
              </a:lnSpc>
              <a:spcBef>
                <a:spcPts val="0"/>
              </a:spcBef>
              <a:buFont typeface="+mj-lt"/>
              <a:buAutoNum type="alphaUcPeriod"/>
            </a:pPr>
            <a:r>
              <a:rPr lang="en-US" sz="1600" dirty="0">
                <a:solidFill>
                  <a:schemeClr val="bg1"/>
                </a:solidFill>
              </a:rPr>
              <a:t>Pure motor deficit</a:t>
            </a:r>
          </a:p>
          <a:p>
            <a:pPr marL="0" indent="0">
              <a:spcBef>
                <a:spcPts val="0"/>
              </a:spcBef>
              <a:buNone/>
            </a:pPr>
            <a:endParaRPr lang="en-US" sz="1600" dirty="0">
              <a:solidFill>
                <a:schemeClr val="bg1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1000" dirty="0">
              <a:solidFill>
                <a:schemeClr val="bg1"/>
              </a:solidFill>
            </a:endParaRPr>
          </a:p>
          <a:p>
            <a:pPr marL="0"/>
            <a:endParaRPr lang="en-US" sz="1000" dirty="0">
              <a:solidFill>
                <a:schemeClr val="bg1"/>
              </a:solidFill>
            </a:endParaRPr>
          </a:p>
          <a:p>
            <a:pPr marL="0"/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7D6CCE5-FEE5-4D84-A987-8B71505DA711}"/>
              </a:ext>
            </a:extLst>
          </p:cNvPr>
          <p:cNvSpPr/>
          <p:nvPr/>
        </p:nvSpPr>
        <p:spPr>
          <a:xfrm>
            <a:off x="1433843" y="2155367"/>
            <a:ext cx="22108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600"/>
              </a:spcAft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Clinical diagnosis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680998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DFF2AC85-FAA0-4844-813F-83C04D7382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7636" y="0"/>
            <a:ext cx="7281316" cy="6858000"/>
          </a:xfrm>
          <a:custGeom>
            <a:avLst/>
            <a:gdLst>
              <a:gd name="connsiteX0" fmla="*/ 361354 w 7281316"/>
              <a:gd name="connsiteY0" fmla="*/ 0 h 6858000"/>
              <a:gd name="connsiteX1" fmla="*/ 7281316 w 7281316"/>
              <a:gd name="connsiteY1" fmla="*/ 0 h 6858000"/>
              <a:gd name="connsiteX2" fmla="*/ 7281316 w 7281316"/>
              <a:gd name="connsiteY2" fmla="*/ 6858000 h 6858000"/>
              <a:gd name="connsiteX3" fmla="*/ 696735 w 7281316"/>
              <a:gd name="connsiteY3" fmla="*/ 6858000 h 6858000"/>
              <a:gd name="connsiteX4" fmla="*/ 690849 w 7281316"/>
              <a:gd name="connsiteY4" fmla="*/ 6842426 h 6858000"/>
              <a:gd name="connsiteX5" fmla="*/ 335637 w 7281316"/>
              <a:gd name="connsiteY5" fmla="*/ 9472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81316" h="6858000">
                <a:moveTo>
                  <a:pt x="361354" y="0"/>
                </a:moveTo>
                <a:lnTo>
                  <a:pt x="7281316" y="0"/>
                </a:lnTo>
                <a:lnTo>
                  <a:pt x="7281316" y="6858000"/>
                </a:lnTo>
                <a:lnTo>
                  <a:pt x="696735" y="6858000"/>
                </a:lnTo>
                <a:lnTo>
                  <a:pt x="690849" y="6842426"/>
                </a:lnTo>
                <a:cubicBezTo>
                  <a:pt x="-65870" y="4704140"/>
                  <a:pt x="-226206" y="2374054"/>
                  <a:pt x="335637" y="9472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89CC0F1E-BAA2-47B1-8F83-7ECB9FD9E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89558" y="0"/>
            <a:ext cx="6999394" cy="6858000"/>
          </a:xfrm>
          <a:custGeom>
            <a:avLst/>
            <a:gdLst>
              <a:gd name="connsiteX0" fmla="*/ 6999394 w 6999394"/>
              <a:gd name="connsiteY0" fmla="*/ 0 h 6858000"/>
              <a:gd name="connsiteX1" fmla="*/ 6999394 w 6999394"/>
              <a:gd name="connsiteY1" fmla="*/ 6858000 h 6858000"/>
              <a:gd name="connsiteX2" fmla="*/ 717029 w 6999394"/>
              <a:gd name="connsiteY2" fmla="*/ 6858000 h 6858000"/>
              <a:gd name="connsiteX3" fmla="*/ 623642 w 6999394"/>
              <a:gd name="connsiteY3" fmla="*/ 6599363 h 6858000"/>
              <a:gd name="connsiteX4" fmla="*/ 319533 w 6999394"/>
              <a:gd name="connsiteY4" fmla="*/ 193787 h 6858000"/>
              <a:gd name="connsiteX5" fmla="*/ 371685 w 6999394"/>
              <a:gd name="connsiteY5" fmla="*/ 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999394" h="6858000">
                <a:moveTo>
                  <a:pt x="6999394" y="0"/>
                </a:moveTo>
                <a:lnTo>
                  <a:pt x="6999394" y="6858000"/>
                </a:lnTo>
                <a:lnTo>
                  <a:pt x="717029" y="6858000"/>
                </a:lnTo>
                <a:lnTo>
                  <a:pt x="623642" y="6599363"/>
                </a:lnTo>
                <a:cubicBezTo>
                  <a:pt x="-67685" y="4563346"/>
                  <a:pt x="-206622" y="2355719"/>
                  <a:pt x="319533" y="193787"/>
                </a:cubicBezTo>
                <a:lnTo>
                  <a:pt x="371685" y="1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747C83A8-CB89-4125-844C-2E23B5889BA5}"/>
              </a:ext>
            </a:extLst>
          </p:cNvPr>
          <p:cNvSpPr txBox="1">
            <a:spLocks/>
          </p:cNvSpPr>
          <p:nvPr/>
        </p:nvSpPr>
        <p:spPr>
          <a:xfrm>
            <a:off x="5556597" y="374072"/>
            <a:ext cx="5983393" cy="525456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endParaRPr lang="en-US" sz="1000" dirty="0">
              <a:solidFill>
                <a:schemeClr val="bg1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1000" dirty="0">
              <a:solidFill>
                <a:schemeClr val="bg1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1000" dirty="0">
              <a:solidFill>
                <a:schemeClr val="bg1"/>
              </a:solidFill>
            </a:endParaRPr>
          </a:p>
          <a:p>
            <a:pPr marL="285750" indent="0">
              <a:spcBef>
                <a:spcPts val="0"/>
              </a:spcBef>
              <a:buNone/>
            </a:pPr>
            <a:endParaRPr lang="en-US" sz="1600" dirty="0">
              <a:solidFill>
                <a:schemeClr val="bg1"/>
              </a:solidFill>
            </a:endParaRPr>
          </a:p>
          <a:p>
            <a:pPr marL="285750" indent="0">
              <a:spcBef>
                <a:spcPts val="0"/>
              </a:spcBef>
              <a:buNone/>
            </a:pPr>
            <a:r>
              <a:rPr lang="en-US" sz="1600" b="1" dirty="0">
                <a:solidFill>
                  <a:schemeClr val="bg1"/>
                </a:solidFill>
              </a:rPr>
              <a:t>Question 1: Which clinical features does this lady have &amp; does it fit a clinical lacunar syndrome?</a:t>
            </a:r>
          </a:p>
          <a:p>
            <a:pPr marL="285750" indent="0">
              <a:spcBef>
                <a:spcPts val="0"/>
              </a:spcBef>
              <a:buNone/>
            </a:pPr>
            <a:endParaRPr lang="en-US" sz="1600" dirty="0">
              <a:solidFill>
                <a:schemeClr val="bg1"/>
              </a:solidFill>
            </a:endParaRPr>
          </a:p>
          <a:p>
            <a:pPr marL="628650" indent="-342900">
              <a:lnSpc>
                <a:spcPct val="150000"/>
              </a:lnSpc>
              <a:spcBef>
                <a:spcPts val="0"/>
              </a:spcBef>
              <a:buFont typeface="+mj-lt"/>
              <a:buAutoNum type="alphaUcPeriod"/>
            </a:pPr>
            <a:r>
              <a:rPr lang="en-US" sz="1600" dirty="0">
                <a:solidFill>
                  <a:schemeClr val="bg1"/>
                </a:solidFill>
              </a:rPr>
              <a:t>Visual field defects</a:t>
            </a:r>
          </a:p>
          <a:p>
            <a:pPr marL="628650" indent="-342900">
              <a:lnSpc>
                <a:spcPct val="150000"/>
              </a:lnSpc>
              <a:spcBef>
                <a:spcPts val="0"/>
              </a:spcBef>
              <a:buFont typeface="+mj-lt"/>
              <a:buAutoNum type="alphaUcPeriod"/>
            </a:pPr>
            <a:r>
              <a:rPr lang="en-US" sz="1600" dirty="0">
                <a:solidFill>
                  <a:schemeClr val="bg1"/>
                </a:solidFill>
              </a:rPr>
              <a:t>Neglect</a:t>
            </a:r>
          </a:p>
          <a:p>
            <a:pPr marL="628650" indent="-342900">
              <a:lnSpc>
                <a:spcPct val="150000"/>
              </a:lnSpc>
              <a:spcBef>
                <a:spcPts val="0"/>
              </a:spcBef>
              <a:buFont typeface="+mj-lt"/>
              <a:buAutoNum type="alphaUcPeriod"/>
            </a:pPr>
            <a:r>
              <a:rPr lang="en-US" sz="1600" dirty="0">
                <a:solidFill>
                  <a:schemeClr val="bg1"/>
                </a:solidFill>
              </a:rPr>
              <a:t>Aphasia</a:t>
            </a:r>
          </a:p>
          <a:p>
            <a:pPr marL="628650" indent="-342900">
              <a:lnSpc>
                <a:spcPct val="150000"/>
              </a:lnSpc>
              <a:spcBef>
                <a:spcPts val="0"/>
              </a:spcBef>
              <a:buFont typeface="+mj-lt"/>
              <a:buAutoNum type="alphaUcPeriod"/>
            </a:pPr>
            <a:r>
              <a:rPr lang="en-US" sz="1600" dirty="0">
                <a:solidFill>
                  <a:schemeClr val="bg1"/>
                </a:solidFill>
                <a:highlight>
                  <a:srgbClr val="FFFF00"/>
                </a:highlight>
              </a:rPr>
              <a:t>Pure motor deficit</a:t>
            </a:r>
            <a:endParaRPr lang="en-US" sz="1600" dirty="0">
              <a:solidFill>
                <a:schemeClr val="bg1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1600" dirty="0">
              <a:solidFill>
                <a:schemeClr val="bg1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solidFill>
                  <a:schemeClr val="bg1"/>
                </a:solidFill>
              </a:rPr>
              <a:t>Ans: D.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solidFill>
                  <a:schemeClr val="bg1"/>
                </a:solidFill>
              </a:rPr>
              <a:t>Explanation: Classic lacunar syndromes include pure motor hemiparesis, ataxic hemiparesis, clumsy hand, dysarthria characterized by lesions either in the internal capsule or basis pontis and pure sensory loss caused by a lesion in thalamus.  Cortical findings such as aphasia, neglect or visual field abnormalities are not classical symptoms of lacunar stroke.</a:t>
            </a:r>
          </a:p>
          <a:p>
            <a:pPr marL="0">
              <a:spcBef>
                <a:spcPts val="0"/>
              </a:spcBef>
            </a:pPr>
            <a:endParaRPr lang="en-US" sz="1000" dirty="0">
              <a:solidFill>
                <a:schemeClr val="bg1"/>
              </a:solidFill>
            </a:endParaRPr>
          </a:p>
          <a:p>
            <a:pPr marL="0"/>
            <a:endParaRPr lang="en-US" sz="1000" dirty="0">
              <a:solidFill>
                <a:schemeClr val="bg1"/>
              </a:solidFill>
            </a:endParaRPr>
          </a:p>
          <a:p>
            <a:pPr marL="0"/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7D6CCE5-FEE5-4D84-A987-8B71505DA711}"/>
              </a:ext>
            </a:extLst>
          </p:cNvPr>
          <p:cNvSpPr/>
          <p:nvPr/>
        </p:nvSpPr>
        <p:spPr>
          <a:xfrm>
            <a:off x="1433843" y="2155367"/>
            <a:ext cx="21467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600"/>
              </a:spcAft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Clinical diagnosis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16577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E277A4-A374-48F8-9696-3AB122545E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3" y="1445494"/>
            <a:ext cx="3616856" cy="4376572"/>
          </a:xfrm>
        </p:spPr>
        <p:txBody>
          <a:bodyPr anchor="ctr">
            <a:normAutofit/>
          </a:bodyPr>
          <a:lstStyle/>
          <a:p>
            <a:r>
              <a:rPr lang="en-US" sz="4800" b="1" dirty="0"/>
              <a:t>What are Lacunar infarcts?</a:t>
            </a: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DFF2AC85-FAA0-4844-813F-83C04D7382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7636" y="0"/>
            <a:ext cx="7281316" cy="6858000"/>
          </a:xfrm>
          <a:custGeom>
            <a:avLst/>
            <a:gdLst>
              <a:gd name="connsiteX0" fmla="*/ 361354 w 7281316"/>
              <a:gd name="connsiteY0" fmla="*/ 0 h 6858000"/>
              <a:gd name="connsiteX1" fmla="*/ 7281316 w 7281316"/>
              <a:gd name="connsiteY1" fmla="*/ 0 h 6858000"/>
              <a:gd name="connsiteX2" fmla="*/ 7281316 w 7281316"/>
              <a:gd name="connsiteY2" fmla="*/ 6858000 h 6858000"/>
              <a:gd name="connsiteX3" fmla="*/ 696735 w 7281316"/>
              <a:gd name="connsiteY3" fmla="*/ 6858000 h 6858000"/>
              <a:gd name="connsiteX4" fmla="*/ 690849 w 7281316"/>
              <a:gd name="connsiteY4" fmla="*/ 6842426 h 6858000"/>
              <a:gd name="connsiteX5" fmla="*/ 335637 w 7281316"/>
              <a:gd name="connsiteY5" fmla="*/ 9472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81316" h="6858000">
                <a:moveTo>
                  <a:pt x="361354" y="0"/>
                </a:moveTo>
                <a:lnTo>
                  <a:pt x="7281316" y="0"/>
                </a:lnTo>
                <a:lnTo>
                  <a:pt x="7281316" y="6858000"/>
                </a:lnTo>
                <a:lnTo>
                  <a:pt x="696735" y="6858000"/>
                </a:lnTo>
                <a:lnTo>
                  <a:pt x="690849" y="6842426"/>
                </a:lnTo>
                <a:cubicBezTo>
                  <a:pt x="-65870" y="4704140"/>
                  <a:pt x="-226206" y="2374054"/>
                  <a:pt x="335637" y="9472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9CC0F1E-BAA2-47B1-8F83-7ECB9FD9E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89558" y="0"/>
            <a:ext cx="6999394" cy="6858000"/>
          </a:xfrm>
          <a:custGeom>
            <a:avLst/>
            <a:gdLst>
              <a:gd name="connsiteX0" fmla="*/ 6999394 w 6999394"/>
              <a:gd name="connsiteY0" fmla="*/ 0 h 6858000"/>
              <a:gd name="connsiteX1" fmla="*/ 6999394 w 6999394"/>
              <a:gd name="connsiteY1" fmla="*/ 6858000 h 6858000"/>
              <a:gd name="connsiteX2" fmla="*/ 717029 w 6999394"/>
              <a:gd name="connsiteY2" fmla="*/ 6858000 h 6858000"/>
              <a:gd name="connsiteX3" fmla="*/ 623642 w 6999394"/>
              <a:gd name="connsiteY3" fmla="*/ 6599363 h 6858000"/>
              <a:gd name="connsiteX4" fmla="*/ 319533 w 6999394"/>
              <a:gd name="connsiteY4" fmla="*/ 193787 h 6858000"/>
              <a:gd name="connsiteX5" fmla="*/ 371685 w 6999394"/>
              <a:gd name="connsiteY5" fmla="*/ 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999394" h="6858000">
                <a:moveTo>
                  <a:pt x="6999394" y="0"/>
                </a:moveTo>
                <a:lnTo>
                  <a:pt x="6999394" y="6858000"/>
                </a:lnTo>
                <a:lnTo>
                  <a:pt x="717029" y="6858000"/>
                </a:lnTo>
                <a:lnTo>
                  <a:pt x="623642" y="6599363"/>
                </a:lnTo>
                <a:cubicBezTo>
                  <a:pt x="-67685" y="4563346"/>
                  <a:pt x="-206622" y="2355719"/>
                  <a:pt x="319533" y="193787"/>
                </a:cubicBezTo>
                <a:lnTo>
                  <a:pt x="371685" y="1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FE880-3620-4B10-BA61-CF783CCCBE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38338" y="858705"/>
            <a:ext cx="5501834" cy="4471416"/>
          </a:xfrm>
        </p:spPr>
        <p:txBody>
          <a:bodyPr anchor="ctr">
            <a:norm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Lacunar infarcts are small subcortical infarcts</a:t>
            </a:r>
          </a:p>
          <a:p>
            <a:r>
              <a:rPr lang="en-US" sz="2400" dirty="0">
                <a:solidFill>
                  <a:schemeClr val="bg1"/>
                </a:solidFill>
              </a:rPr>
              <a:t>They are due to small vessel disease.</a:t>
            </a:r>
          </a:p>
          <a:p>
            <a:r>
              <a:rPr lang="en-US" sz="2400" dirty="0">
                <a:solidFill>
                  <a:schemeClr val="bg1"/>
                </a:solidFill>
              </a:rPr>
              <a:t>There is progressive narrowing and finally blockage of the small thread-like arteries within cerebral tissue of the brain</a:t>
            </a:r>
            <a:r>
              <a:rPr lang="en-US" sz="2400" dirty="0">
                <a:solidFill>
                  <a:schemeClr val="bg1"/>
                </a:solidFill>
                <a:cs typeface="Arial" panose="020B0604020202020204" pitchFamily="34" charset="0"/>
              </a:rPr>
              <a:t>.</a:t>
            </a:r>
          </a:p>
          <a:p>
            <a:r>
              <a:rPr lang="en-US" sz="2400" dirty="0">
                <a:solidFill>
                  <a:schemeClr val="bg1"/>
                </a:solidFill>
                <a:cs typeface="Arial" panose="020B0604020202020204" pitchFamily="34" charset="0"/>
              </a:rPr>
              <a:t>This results in small subcortical infarcts which are less than 15 mm in diameter in the territory of the deep penetrating arteries.</a:t>
            </a:r>
          </a:p>
        </p:txBody>
      </p:sp>
    </p:spTree>
    <p:extLst>
      <p:ext uri="{BB962C8B-B14F-4D97-AF65-F5344CB8AC3E}">
        <p14:creationId xmlns:p14="http://schemas.microsoft.com/office/powerpoint/2010/main" val="35008300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25B7C6-F5E6-4299-B7BE-62793ABA7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131" y="365125"/>
            <a:ext cx="5559303" cy="1692794"/>
          </a:xfrm>
        </p:spPr>
        <p:txBody>
          <a:bodyPr>
            <a:noAutofit/>
          </a:bodyPr>
          <a:lstStyle/>
          <a:p>
            <a:r>
              <a:rPr lang="en-US" sz="4000" b="1" dirty="0"/>
              <a:t>Where are lacunar stroke found and how are they formed?</a:t>
            </a:r>
            <a:endParaRPr lang="en-US" sz="4000" dirty="0"/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E4A809D5-3600-46D4-A466-67F2349A54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55320" y="2316480"/>
            <a:ext cx="4572000" cy="0"/>
          </a:xfrm>
          <a:prstGeom prst="straightConnector1">
            <a:avLst/>
          </a:prstGeom>
          <a:ln w="19050" cap="sq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38A131-442A-4BB0-BED0-1509855CD9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065" y="2317735"/>
            <a:ext cx="7085215" cy="3913150"/>
          </a:xfrm>
        </p:spPr>
        <p:txBody>
          <a:bodyPr>
            <a:noAutofit/>
          </a:bodyPr>
          <a:lstStyle/>
          <a:p>
            <a:r>
              <a:rPr lang="en-US" sz="2000" dirty="0"/>
              <a:t>The most frequently affected structures are:</a:t>
            </a:r>
          </a:p>
          <a:p>
            <a:pPr lvl="1"/>
            <a:r>
              <a:rPr lang="en-US" sz="2000" dirty="0"/>
              <a:t> the basal nuclei</a:t>
            </a:r>
          </a:p>
          <a:p>
            <a:pPr lvl="1"/>
            <a:r>
              <a:rPr lang="en-US" sz="2000" dirty="0"/>
              <a:t> internal capsule</a:t>
            </a:r>
          </a:p>
          <a:p>
            <a:pPr lvl="1"/>
            <a:r>
              <a:rPr lang="en-US" sz="2000" dirty="0"/>
              <a:t> thalamus</a:t>
            </a:r>
          </a:p>
          <a:p>
            <a:pPr lvl="1"/>
            <a:r>
              <a:rPr lang="en-US" sz="2000" dirty="0"/>
              <a:t>corona radiata </a:t>
            </a:r>
          </a:p>
          <a:p>
            <a:pPr lvl="1"/>
            <a:r>
              <a:rPr lang="en-US" sz="2000" dirty="0"/>
              <a:t>and pons</a:t>
            </a:r>
          </a:p>
          <a:p>
            <a:r>
              <a:rPr lang="en-US" sz="2000" dirty="0"/>
              <a:t>It is associated with abnormality in a single small deep perforating artery such as  lenticulostriate artery.</a:t>
            </a:r>
          </a:p>
          <a:p>
            <a:r>
              <a:rPr lang="en-US" sz="2000" dirty="0"/>
              <a:t>Occlusion of the perforating arteriole causes a lacunar ischemic stroke.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94B567F-8BAF-4AC4-86D5-FDA263944123}"/>
              </a:ext>
            </a:extLst>
          </p:cNvPr>
          <p:cNvSpPr/>
          <p:nvPr/>
        </p:nvSpPr>
        <p:spPr>
          <a:xfrm>
            <a:off x="5878849" y="181868"/>
            <a:ext cx="205980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sz="14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MRI Axial Flair images of brain show multiple lacunar infarcts in bilateral peri ventricular white matter.</a:t>
            </a:r>
            <a:endParaRPr lang="en-US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31990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DFF2AC85-FAA0-4844-813F-83C04D7382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7636" y="0"/>
            <a:ext cx="7281316" cy="6858000"/>
          </a:xfrm>
          <a:custGeom>
            <a:avLst/>
            <a:gdLst>
              <a:gd name="connsiteX0" fmla="*/ 361354 w 7281316"/>
              <a:gd name="connsiteY0" fmla="*/ 0 h 6858000"/>
              <a:gd name="connsiteX1" fmla="*/ 7281316 w 7281316"/>
              <a:gd name="connsiteY1" fmla="*/ 0 h 6858000"/>
              <a:gd name="connsiteX2" fmla="*/ 7281316 w 7281316"/>
              <a:gd name="connsiteY2" fmla="*/ 6858000 h 6858000"/>
              <a:gd name="connsiteX3" fmla="*/ 696735 w 7281316"/>
              <a:gd name="connsiteY3" fmla="*/ 6858000 h 6858000"/>
              <a:gd name="connsiteX4" fmla="*/ 690849 w 7281316"/>
              <a:gd name="connsiteY4" fmla="*/ 6842426 h 6858000"/>
              <a:gd name="connsiteX5" fmla="*/ 335637 w 7281316"/>
              <a:gd name="connsiteY5" fmla="*/ 9472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81316" h="6858000">
                <a:moveTo>
                  <a:pt x="361354" y="0"/>
                </a:moveTo>
                <a:lnTo>
                  <a:pt x="7281316" y="0"/>
                </a:lnTo>
                <a:lnTo>
                  <a:pt x="7281316" y="6858000"/>
                </a:lnTo>
                <a:lnTo>
                  <a:pt x="696735" y="6858000"/>
                </a:lnTo>
                <a:lnTo>
                  <a:pt x="690849" y="6842426"/>
                </a:lnTo>
                <a:cubicBezTo>
                  <a:pt x="-65870" y="4704140"/>
                  <a:pt x="-226206" y="2374054"/>
                  <a:pt x="335637" y="9472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89CC0F1E-BAA2-47B1-8F83-7ECB9FD9E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89558" y="0"/>
            <a:ext cx="6999394" cy="6858000"/>
          </a:xfrm>
          <a:custGeom>
            <a:avLst/>
            <a:gdLst>
              <a:gd name="connsiteX0" fmla="*/ 6999394 w 6999394"/>
              <a:gd name="connsiteY0" fmla="*/ 0 h 6858000"/>
              <a:gd name="connsiteX1" fmla="*/ 6999394 w 6999394"/>
              <a:gd name="connsiteY1" fmla="*/ 6858000 h 6858000"/>
              <a:gd name="connsiteX2" fmla="*/ 717029 w 6999394"/>
              <a:gd name="connsiteY2" fmla="*/ 6858000 h 6858000"/>
              <a:gd name="connsiteX3" fmla="*/ 623642 w 6999394"/>
              <a:gd name="connsiteY3" fmla="*/ 6599363 h 6858000"/>
              <a:gd name="connsiteX4" fmla="*/ 319533 w 6999394"/>
              <a:gd name="connsiteY4" fmla="*/ 193787 h 6858000"/>
              <a:gd name="connsiteX5" fmla="*/ 371685 w 6999394"/>
              <a:gd name="connsiteY5" fmla="*/ 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999394" h="6858000">
                <a:moveTo>
                  <a:pt x="6999394" y="0"/>
                </a:moveTo>
                <a:lnTo>
                  <a:pt x="6999394" y="6858000"/>
                </a:lnTo>
                <a:lnTo>
                  <a:pt x="717029" y="6858000"/>
                </a:lnTo>
                <a:lnTo>
                  <a:pt x="623642" y="6599363"/>
                </a:lnTo>
                <a:cubicBezTo>
                  <a:pt x="-67685" y="4563346"/>
                  <a:pt x="-206622" y="2355719"/>
                  <a:pt x="319533" y="193787"/>
                </a:cubicBezTo>
                <a:lnTo>
                  <a:pt x="371685" y="1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747C83A8-CB89-4125-844C-2E23B5889BA5}"/>
              </a:ext>
            </a:extLst>
          </p:cNvPr>
          <p:cNvSpPr txBox="1">
            <a:spLocks/>
          </p:cNvSpPr>
          <p:nvPr/>
        </p:nvSpPr>
        <p:spPr>
          <a:xfrm>
            <a:off x="5424517" y="448486"/>
            <a:ext cx="5983393" cy="513951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endParaRPr lang="en-US" sz="1000" dirty="0">
              <a:solidFill>
                <a:schemeClr val="bg1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1000" dirty="0">
              <a:solidFill>
                <a:schemeClr val="bg1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1000" dirty="0">
              <a:solidFill>
                <a:schemeClr val="bg1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1000" dirty="0">
              <a:solidFill>
                <a:schemeClr val="bg1"/>
              </a:solidFill>
            </a:endParaRPr>
          </a:p>
          <a:p>
            <a:pPr marL="285750" indent="0">
              <a:spcBef>
                <a:spcPts val="0"/>
              </a:spcBef>
              <a:buNone/>
            </a:pPr>
            <a:endParaRPr lang="en-US" sz="1600" dirty="0">
              <a:solidFill>
                <a:schemeClr val="bg1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1600" dirty="0">
              <a:solidFill>
                <a:schemeClr val="bg1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>
                <a:solidFill>
                  <a:schemeClr val="bg1"/>
                </a:solidFill>
              </a:rPr>
              <a:t>Question 2. In this lady with a pure motor stroke, which s the structure is the  most likely to be affected?</a:t>
            </a:r>
          </a:p>
          <a:p>
            <a:pPr marL="0" indent="0">
              <a:spcBef>
                <a:spcPts val="0"/>
              </a:spcBef>
              <a:buNone/>
            </a:pPr>
            <a:endParaRPr lang="en-US" sz="1600" dirty="0">
              <a:solidFill>
                <a:schemeClr val="bg1"/>
              </a:solidFill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chemeClr val="bg1"/>
                </a:solidFill>
              </a:rPr>
              <a:t>A. Internal capsule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chemeClr val="bg1"/>
                </a:solidFill>
              </a:rPr>
              <a:t>B. Spinal cord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chemeClr val="bg1"/>
                </a:solidFill>
              </a:rPr>
              <a:t>C. Primary motor area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chemeClr val="bg1"/>
                </a:solidFill>
              </a:rPr>
              <a:t>C. Frontal gyrus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chemeClr val="bg1"/>
                </a:solidFill>
              </a:rPr>
              <a:t>D. Temporal lobe</a:t>
            </a:r>
          </a:p>
          <a:p>
            <a:pPr marL="0" indent="0">
              <a:buNone/>
            </a:pPr>
            <a:endParaRPr lang="en-US" sz="1000" dirty="0">
              <a:solidFill>
                <a:schemeClr val="bg1"/>
              </a:solidFill>
            </a:endParaRPr>
          </a:p>
          <a:p>
            <a:pPr marL="0"/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7D6CCE5-FEE5-4D84-A987-8B71505DA711}"/>
              </a:ext>
            </a:extLst>
          </p:cNvPr>
          <p:cNvSpPr/>
          <p:nvPr/>
        </p:nvSpPr>
        <p:spPr>
          <a:xfrm>
            <a:off x="572017" y="4520880"/>
            <a:ext cx="383649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600"/>
              </a:spcAft>
            </a:pPr>
            <a:r>
              <a:rPr lang="en-US" sz="4400" b="1" dirty="0">
                <a:latin typeface="+mj-lt"/>
                <a:cs typeface="Arial" panose="020B0604020202020204" pitchFamily="34" charset="0"/>
              </a:rPr>
              <a:t>Lesion location?</a:t>
            </a:r>
            <a:endParaRPr lang="en-US" sz="4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010330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1290</Words>
  <Application>Microsoft Macintosh PowerPoint</Application>
  <PresentationFormat>Widescreen</PresentationFormat>
  <Paragraphs>147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Theme</vt:lpstr>
      <vt:lpstr>Lacunar Strokes </vt:lpstr>
      <vt:lpstr>Learning objectives </vt:lpstr>
      <vt:lpstr>Classic lacunar syndromes</vt:lpstr>
      <vt:lpstr>Clinical case</vt:lpstr>
      <vt:lpstr>PowerPoint Presentation</vt:lpstr>
      <vt:lpstr>PowerPoint Presentation</vt:lpstr>
      <vt:lpstr>What are Lacunar infarcts?</vt:lpstr>
      <vt:lpstr>Where are lacunar stroke found and how are they formed?</vt:lpstr>
      <vt:lpstr>PowerPoint Presentation</vt:lpstr>
      <vt:lpstr>PowerPoint Presentation</vt:lpstr>
      <vt:lpstr>How do lacunar infarcts or strokes  appear on imaging?</vt:lpstr>
      <vt:lpstr>Risk Factors</vt:lpstr>
      <vt:lpstr>PowerPoint Presentation</vt:lpstr>
      <vt:lpstr>PowerPoint Presentation</vt:lpstr>
      <vt:lpstr>Long-term outlook and reducing the risk of recurrent lacunar stroke</vt:lpstr>
      <vt:lpstr>References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Lacunar Strokes </dc:title>
  <dc:creator>NATHANIEL, THOMAS</dc:creator>
  <cp:lastModifiedBy>SANDERCOCK Peter</cp:lastModifiedBy>
  <cp:revision>12</cp:revision>
  <dcterms:created xsi:type="dcterms:W3CDTF">2020-01-31T13:26:53Z</dcterms:created>
  <dcterms:modified xsi:type="dcterms:W3CDTF">2020-04-01T11:48:04Z</dcterms:modified>
</cp:coreProperties>
</file>