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64" r:id="rId5"/>
    <p:sldId id="275" r:id="rId6"/>
    <p:sldId id="277" r:id="rId7"/>
    <p:sldId id="278" r:id="rId8"/>
    <p:sldId id="267" r:id="rId9"/>
    <p:sldId id="272" r:id="rId10"/>
    <p:sldId id="280" r:id="rId11"/>
    <p:sldId id="279" r:id="rId12"/>
    <p:sldId id="259" r:id="rId13"/>
    <p:sldId id="274" r:id="rId14"/>
    <p:sldId id="281" r:id="rId15"/>
    <p:sldId id="283" r:id="rId16"/>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109" d="100"/>
          <a:sy n="109" d="100"/>
        </p:scale>
        <p:origin x="894" y="102"/>
      </p:cViewPr>
      <p:guideLst>
        <p:guide orient="horz" pos="2160"/>
        <p:guide pos="2880"/>
      </p:guideLst>
    </p:cSldViewPr>
  </p:slideViewPr>
  <p:outlineViewPr>
    <p:cViewPr>
      <p:scale>
        <a:sx n="33" d="100"/>
        <a:sy n="33" d="100"/>
      </p:scale>
      <p:origin x="48" y="2916"/>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Kliknite da biste uredili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lvl1pPr>
              <a:defRPr/>
            </a:lvl1pPr>
          </a:lstStyle>
          <a:p>
            <a:pPr>
              <a:defRPr/>
            </a:pPr>
            <a:fld id="{39A8A07C-4872-45DC-AA70-092F9DCD47BA}" type="datetimeFigureOut">
              <a:rPr lang="hr-HR"/>
              <a:pPr>
                <a:defRPr/>
              </a:pPr>
              <a:t>21.2.2020.</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6DA00F3D-CF81-4559-A64E-C4500FC1C2D4}" type="slidenum">
              <a:rPr lang="hr-HR"/>
              <a:pPr>
                <a:defRPr/>
              </a:pPr>
              <a:t>‹Nr.›</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lvl1pPr>
              <a:defRPr/>
            </a:lvl1pPr>
          </a:lstStyle>
          <a:p>
            <a:pPr>
              <a:defRPr/>
            </a:pPr>
            <a:fld id="{1B793C62-0785-47B1-B136-AC5FF7BCA30E}" type="datetimeFigureOut">
              <a:rPr lang="hr-HR"/>
              <a:pPr>
                <a:defRPr/>
              </a:pPr>
              <a:t>21.2.2020.</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1DAD70E1-4E9A-49BE-854E-BBA49E08AB90}" type="slidenum">
              <a:rPr lang="hr-HR"/>
              <a:pPr>
                <a:defRPr/>
              </a:pPr>
              <a:t>‹Nr.›</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lvl1pPr>
              <a:defRPr/>
            </a:lvl1pPr>
          </a:lstStyle>
          <a:p>
            <a:pPr>
              <a:defRPr/>
            </a:pPr>
            <a:fld id="{7E04D990-65B5-495C-9860-5C36AE693B93}" type="datetimeFigureOut">
              <a:rPr lang="hr-HR"/>
              <a:pPr>
                <a:defRPr/>
              </a:pPr>
              <a:t>21.2.2020.</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EC2B99ED-74AB-4AC4-8BFF-785A0F82429C}" type="slidenum">
              <a:rPr lang="hr-HR"/>
              <a:pPr>
                <a:defRPr/>
              </a:pPr>
              <a:t>‹Nr.›</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lvl1pPr>
              <a:defRPr/>
            </a:lvl1pPr>
          </a:lstStyle>
          <a:p>
            <a:pPr>
              <a:defRPr/>
            </a:pPr>
            <a:fld id="{DDB0CBF1-CDDE-4D9E-B6F3-3D5D876DB208}" type="datetimeFigureOut">
              <a:rPr lang="hr-HR"/>
              <a:pPr>
                <a:defRPr/>
              </a:pPr>
              <a:t>21.2.2020.</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F69697D-1622-46D3-BCBE-19D1E07838C6}" type="slidenum">
              <a:rPr lang="hr-HR"/>
              <a:pPr>
                <a:defRPr/>
              </a:pPr>
              <a:t>‹Nr.›</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defRPr/>
            </a:pPr>
            <a:fld id="{DFE2756E-E414-49C6-91C6-12B65CFD00C3}" type="datetimeFigureOut">
              <a:rPr lang="hr-HR"/>
              <a:pPr>
                <a:defRPr/>
              </a:pPr>
              <a:t>21.2.2020.</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19B3EEA6-D9D2-40B5-896A-604E60936913}" type="slidenum">
              <a:rPr lang="hr-HR"/>
              <a:pPr>
                <a:defRPr/>
              </a:pPr>
              <a:t>‹Nr.›</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3"/>
          <p:cNvSpPr>
            <a:spLocks noGrp="1"/>
          </p:cNvSpPr>
          <p:nvPr>
            <p:ph type="dt" sz="half" idx="10"/>
          </p:nvPr>
        </p:nvSpPr>
        <p:spPr/>
        <p:txBody>
          <a:bodyPr/>
          <a:lstStyle>
            <a:lvl1pPr>
              <a:defRPr/>
            </a:lvl1pPr>
          </a:lstStyle>
          <a:p>
            <a:pPr>
              <a:defRPr/>
            </a:pPr>
            <a:fld id="{4800D237-7DD9-4297-97FC-5456F0E5E1D0}" type="datetimeFigureOut">
              <a:rPr lang="hr-HR"/>
              <a:pPr>
                <a:defRPr/>
              </a:pPr>
              <a:t>21.2.2020.</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595DBEBF-A0A3-4DDA-9E08-EA10DF38D3B1}" type="slidenum">
              <a:rPr lang="hr-HR"/>
              <a:pPr>
                <a:defRPr/>
              </a:pPr>
              <a:t>‹Nr.›</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3"/>
          <p:cNvSpPr>
            <a:spLocks noGrp="1"/>
          </p:cNvSpPr>
          <p:nvPr>
            <p:ph type="dt" sz="half" idx="10"/>
          </p:nvPr>
        </p:nvSpPr>
        <p:spPr/>
        <p:txBody>
          <a:bodyPr/>
          <a:lstStyle>
            <a:lvl1pPr>
              <a:defRPr/>
            </a:lvl1pPr>
          </a:lstStyle>
          <a:p>
            <a:pPr>
              <a:defRPr/>
            </a:pPr>
            <a:fld id="{B74949B9-13D1-42E1-9696-DAFB6F2C7A0C}" type="datetimeFigureOut">
              <a:rPr lang="hr-HR"/>
              <a:pPr>
                <a:defRPr/>
              </a:pPr>
              <a:t>21.2.2020.</a:t>
            </a:fld>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3020E249-92C5-4574-8536-3F42D1B56F39}" type="slidenum">
              <a:rPr lang="hr-HR"/>
              <a:pPr>
                <a:defRPr/>
              </a:pPr>
              <a:t>‹Nr.›</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3"/>
          <p:cNvSpPr>
            <a:spLocks noGrp="1"/>
          </p:cNvSpPr>
          <p:nvPr>
            <p:ph type="dt" sz="half" idx="10"/>
          </p:nvPr>
        </p:nvSpPr>
        <p:spPr/>
        <p:txBody>
          <a:bodyPr/>
          <a:lstStyle>
            <a:lvl1pPr>
              <a:defRPr/>
            </a:lvl1pPr>
          </a:lstStyle>
          <a:p>
            <a:pPr>
              <a:defRPr/>
            </a:pPr>
            <a:fld id="{1A70AF88-3C02-40D3-9FEE-EA6A401E4595}" type="datetimeFigureOut">
              <a:rPr lang="hr-HR"/>
              <a:pPr>
                <a:defRPr/>
              </a:pPr>
              <a:t>21.2.2020.</a:t>
            </a:fld>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B321B18A-9943-4BAB-B006-97D52546165D}" type="slidenum">
              <a:rPr lang="hr-HR"/>
              <a:pPr>
                <a:defRPr/>
              </a:pPr>
              <a:t>‹Nr.›</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fld id="{229685D3-1759-4EA5-ABB6-823AFFE8F01B}" type="datetimeFigureOut">
              <a:rPr lang="hr-HR"/>
              <a:pPr>
                <a:defRPr/>
              </a:pPr>
              <a:t>21.2.2020.</a:t>
            </a:fld>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1C44CC5F-E2D8-4D14-A296-A35F943F457F}" type="slidenum">
              <a:rPr lang="hr-HR"/>
              <a:pPr>
                <a:defRPr/>
              </a:pPr>
              <a:t>‹Nr.›</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52CD4275-A5E5-4076-B071-0EC722147807}" type="datetimeFigureOut">
              <a:rPr lang="hr-HR"/>
              <a:pPr>
                <a:defRPr/>
              </a:pPr>
              <a:t>21.2.2020.</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71A6F81F-381D-46C0-9DC7-F1D98FD8DC87}" type="slidenum">
              <a:rPr lang="hr-HR"/>
              <a:pPr>
                <a:defRPr/>
              </a:pPr>
              <a:t>‹Nr.›</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9B40652F-EC54-4AFF-93DB-5E2C43FFAE3F}" type="datetimeFigureOut">
              <a:rPr lang="hr-HR"/>
              <a:pPr>
                <a:defRPr/>
              </a:pPr>
              <a:t>21.2.2020.</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0C6E2482-FBCB-4E4E-AFCE-00E64AF4F028}" type="slidenum">
              <a:rPr lang="hr-HR"/>
              <a:pPr>
                <a:defRPr/>
              </a:pPr>
              <a:t>‹Nr.›</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3DD9E66-E118-4A48-B9AE-ED8D31447E2C}" type="datetimeFigureOut">
              <a:rPr lang="hr-HR"/>
              <a:pPr>
                <a:defRPr/>
              </a:pPr>
              <a:t>21.2.2020.</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D93D363-597F-495E-8279-77CCDC47B424}" type="slidenum">
              <a:rPr lang="hr-HR"/>
              <a:pPr>
                <a:defRPr/>
              </a:pPr>
              <a:t>‹Nr.›</a:t>
            </a:fld>
            <a:endParaRPr lang="hr-HR"/>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nkinghub.elsevier.com/retrieve/pii/S0140673610614158" TargetMode="External"/><Relationship Id="rId2" Type="http://schemas.openxmlformats.org/officeDocument/2006/relationships/hyperlink" Target="http://www.ncbi.nlm.nih.gov/pubmed/26451020" TargetMode="External"/><Relationship Id="rId1" Type="http://schemas.openxmlformats.org/officeDocument/2006/relationships/slideLayout" Target="../slideLayouts/slideLayout2.xml"/><Relationship Id="rId4" Type="http://schemas.openxmlformats.org/officeDocument/2006/relationships/hyperlink" Target="http://www.nejm.org/doi/10.1056/NEJMoa120030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79388" y="333375"/>
            <a:ext cx="7488237" cy="5472113"/>
          </a:xfrm>
        </p:spPr>
        <p:txBody>
          <a:bodyPr rtlCol="0">
            <a:normAutofit fontScale="55000" lnSpcReduction="20000"/>
          </a:bodyPr>
          <a:lstStyle/>
          <a:p>
            <a:pPr fontAlgn="auto">
              <a:spcAft>
                <a:spcPts val="0"/>
              </a:spcAft>
              <a:buFont typeface="Arial" pitchFamily="34" charset="0"/>
              <a:buNone/>
              <a:defRPr/>
            </a:pPr>
            <a:r>
              <a:rPr lang="hr-HR" dirty="0"/>
              <a:t>Petra Crnac </a:t>
            </a:r>
            <a:r>
              <a:rPr lang="hr-HR" dirty="0" err="1"/>
              <a:t>Zuna</a:t>
            </a:r>
            <a:r>
              <a:rPr lang="hr-HR" dirty="0"/>
              <a:t>, MD. </a:t>
            </a:r>
          </a:p>
          <a:p>
            <a:pPr fontAlgn="auto">
              <a:spcAft>
                <a:spcPts val="0"/>
              </a:spcAft>
              <a:buFont typeface="Arial" pitchFamily="34" charset="0"/>
              <a:buNone/>
              <a:defRPr/>
            </a:pPr>
            <a:r>
              <a:rPr lang="hr-HR" dirty="0"/>
              <a:t>Sveti Duh </a:t>
            </a:r>
            <a:r>
              <a:rPr lang="hr-HR" dirty="0" err="1"/>
              <a:t>University</a:t>
            </a:r>
            <a:r>
              <a:rPr lang="hr-HR" dirty="0"/>
              <a:t> </a:t>
            </a:r>
            <a:r>
              <a:rPr lang="hr-HR" dirty="0" err="1"/>
              <a:t>Hospital</a:t>
            </a:r>
            <a:r>
              <a:rPr lang="hr-HR" dirty="0"/>
              <a:t>, Department </a:t>
            </a:r>
            <a:r>
              <a:rPr lang="hr-HR" dirty="0" err="1"/>
              <a:t>of</a:t>
            </a:r>
            <a:r>
              <a:rPr lang="hr-HR" dirty="0"/>
              <a:t> </a:t>
            </a:r>
            <a:r>
              <a:rPr lang="hr-HR" dirty="0" err="1"/>
              <a:t>Neurology</a:t>
            </a:r>
            <a:r>
              <a:rPr lang="hr-HR" dirty="0"/>
              <a:t>, </a:t>
            </a:r>
            <a:r>
              <a:rPr lang="hr-HR" dirty="0" err="1"/>
              <a:t>Stroke</a:t>
            </a:r>
            <a:r>
              <a:rPr lang="hr-HR" dirty="0"/>
              <a:t> </a:t>
            </a:r>
            <a:r>
              <a:rPr lang="hr-HR" dirty="0" err="1"/>
              <a:t>and</a:t>
            </a:r>
            <a:r>
              <a:rPr lang="hr-HR" dirty="0"/>
              <a:t> </a:t>
            </a:r>
            <a:r>
              <a:rPr lang="hr-HR" dirty="0" err="1"/>
              <a:t>Intenisve</a:t>
            </a:r>
            <a:r>
              <a:rPr lang="hr-HR" dirty="0"/>
              <a:t> Care </a:t>
            </a:r>
            <a:r>
              <a:rPr lang="hr-HR" dirty="0" err="1"/>
              <a:t>Unit</a:t>
            </a:r>
            <a:r>
              <a:rPr lang="hr-HR" dirty="0"/>
              <a:t>, Zagreb, Croatia</a:t>
            </a:r>
          </a:p>
          <a:p>
            <a:pPr fontAlgn="auto">
              <a:spcAft>
                <a:spcPts val="0"/>
              </a:spcAft>
              <a:buFont typeface="Arial" pitchFamily="34" charset="0"/>
              <a:buNone/>
              <a:defRPr/>
            </a:pPr>
            <a:endParaRPr lang="hr-HR" dirty="0"/>
          </a:p>
          <a:p>
            <a:pPr fontAlgn="auto">
              <a:spcAft>
                <a:spcPts val="0"/>
              </a:spcAft>
              <a:buFont typeface="Arial" pitchFamily="34" charset="0"/>
              <a:buNone/>
              <a:defRPr/>
            </a:pPr>
            <a:endParaRPr lang="hr-HR" dirty="0"/>
          </a:p>
          <a:p>
            <a:pPr fontAlgn="auto">
              <a:spcAft>
                <a:spcPts val="0"/>
              </a:spcAft>
              <a:buFont typeface="Arial" pitchFamily="34" charset="0"/>
              <a:buNone/>
              <a:defRPr/>
            </a:pPr>
            <a:r>
              <a:rPr lang="hr-HR" dirty="0"/>
              <a:t>Hrvoje </a:t>
            </a:r>
            <a:r>
              <a:rPr lang="hr-HR" dirty="0" err="1"/>
              <a:t>Budincevic</a:t>
            </a:r>
            <a:r>
              <a:rPr lang="hr-HR" dirty="0"/>
              <a:t>, MD, </a:t>
            </a:r>
            <a:r>
              <a:rPr lang="hr-HR" dirty="0" err="1"/>
              <a:t>PhD</a:t>
            </a:r>
            <a:r>
              <a:rPr lang="hr-HR" dirty="0"/>
              <a:t>, </a:t>
            </a:r>
            <a:r>
              <a:rPr lang="hr-HR" dirty="0" err="1"/>
              <a:t>Assist</a:t>
            </a:r>
            <a:r>
              <a:rPr lang="hr-HR" dirty="0"/>
              <a:t>. </a:t>
            </a:r>
            <a:r>
              <a:rPr lang="hr-HR" dirty="0" err="1"/>
              <a:t>prof</a:t>
            </a:r>
            <a:r>
              <a:rPr lang="hr-HR" dirty="0"/>
              <a:t>. </a:t>
            </a:r>
            <a:r>
              <a:rPr lang="hr-HR" dirty="0" err="1"/>
              <a:t>Neurologist</a:t>
            </a:r>
            <a:r>
              <a:rPr lang="hr-HR" dirty="0"/>
              <a:t>. FESO</a:t>
            </a:r>
          </a:p>
          <a:p>
            <a:pPr fontAlgn="auto">
              <a:spcAft>
                <a:spcPts val="0"/>
              </a:spcAft>
              <a:buFont typeface="Arial" pitchFamily="34" charset="0"/>
              <a:buNone/>
              <a:defRPr/>
            </a:pPr>
            <a:r>
              <a:rPr lang="hr-HR" dirty="0"/>
              <a:t>	D</a:t>
            </a:r>
            <a:r>
              <a:rPr lang="en-US" dirty="0" err="1"/>
              <a:t>eputy</a:t>
            </a:r>
            <a:r>
              <a:rPr lang="en-US" dirty="0"/>
              <a:t> </a:t>
            </a:r>
            <a:r>
              <a:rPr lang="hr-HR" dirty="0"/>
              <a:t>H</a:t>
            </a:r>
            <a:r>
              <a:rPr lang="en-US" dirty="0" err="1"/>
              <a:t>ead</a:t>
            </a:r>
            <a:r>
              <a:rPr lang="en-US" dirty="0"/>
              <a:t> of the Department of neurology and </a:t>
            </a:r>
            <a:r>
              <a:rPr lang="hr-HR" dirty="0"/>
              <a:t>H</a:t>
            </a:r>
            <a:r>
              <a:rPr lang="en-US" dirty="0" err="1"/>
              <a:t>ead</a:t>
            </a:r>
            <a:r>
              <a:rPr lang="en-US" dirty="0"/>
              <a:t> of </a:t>
            </a:r>
            <a:r>
              <a:rPr lang="hr-HR" dirty="0"/>
              <a:t>S</a:t>
            </a:r>
            <a:r>
              <a:rPr lang="en-US" dirty="0" err="1"/>
              <a:t>troke</a:t>
            </a:r>
            <a:r>
              <a:rPr lang="en-US" dirty="0"/>
              <a:t> and </a:t>
            </a:r>
            <a:r>
              <a:rPr lang="hr-HR" dirty="0"/>
              <a:t>I</a:t>
            </a:r>
            <a:r>
              <a:rPr lang="en-US" dirty="0" err="1"/>
              <a:t>ntensive</a:t>
            </a:r>
            <a:r>
              <a:rPr lang="en-US" dirty="0"/>
              <a:t> care unit </a:t>
            </a:r>
            <a:endParaRPr lang="hr-HR" dirty="0"/>
          </a:p>
          <a:p>
            <a:pPr fontAlgn="auto">
              <a:spcAft>
                <a:spcPts val="0"/>
              </a:spcAft>
              <a:buFont typeface="Arial" pitchFamily="34" charset="0"/>
              <a:buNone/>
              <a:defRPr/>
            </a:pPr>
            <a:r>
              <a:rPr lang="hr-HR" dirty="0"/>
              <a:t>	Sveti Duh </a:t>
            </a:r>
            <a:r>
              <a:rPr lang="hr-HR" dirty="0" err="1"/>
              <a:t>University</a:t>
            </a:r>
            <a:r>
              <a:rPr lang="hr-HR" dirty="0"/>
              <a:t> </a:t>
            </a:r>
            <a:r>
              <a:rPr lang="hr-HR" dirty="0" err="1"/>
              <a:t>Hospital</a:t>
            </a:r>
            <a:r>
              <a:rPr lang="hr-HR" dirty="0"/>
              <a:t>, Department </a:t>
            </a:r>
            <a:r>
              <a:rPr lang="hr-HR" dirty="0" err="1"/>
              <a:t>of</a:t>
            </a:r>
            <a:r>
              <a:rPr lang="hr-HR" dirty="0"/>
              <a:t> </a:t>
            </a:r>
            <a:r>
              <a:rPr lang="hr-HR" dirty="0" err="1"/>
              <a:t>Neurology</a:t>
            </a:r>
            <a:r>
              <a:rPr lang="hr-HR" dirty="0"/>
              <a:t>, </a:t>
            </a:r>
            <a:r>
              <a:rPr lang="hr-HR" dirty="0" err="1"/>
              <a:t>Stroke</a:t>
            </a:r>
            <a:r>
              <a:rPr lang="hr-HR" dirty="0"/>
              <a:t> </a:t>
            </a:r>
            <a:r>
              <a:rPr lang="hr-HR" dirty="0" err="1"/>
              <a:t>and</a:t>
            </a:r>
            <a:r>
              <a:rPr lang="hr-HR" dirty="0"/>
              <a:t> </a:t>
            </a:r>
            <a:r>
              <a:rPr lang="hr-HR" dirty="0" err="1"/>
              <a:t>Intenisve</a:t>
            </a:r>
            <a:r>
              <a:rPr lang="hr-HR" dirty="0"/>
              <a:t> Care </a:t>
            </a:r>
            <a:r>
              <a:rPr lang="hr-HR" dirty="0" err="1"/>
              <a:t>Unit</a:t>
            </a:r>
            <a:r>
              <a:rPr lang="hr-HR" dirty="0"/>
              <a:t>, Zagreb, Croatia</a:t>
            </a:r>
          </a:p>
          <a:p>
            <a:pPr fontAlgn="auto">
              <a:spcAft>
                <a:spcPts val="0"/>
              </a:spcAft>
              <a:buFont typeface="Arial" pitchFamily="34" charset="0"/>
              <a:buNone/>
              <a:defRPr/>
            </a:pPr>
            <a:r>
              <a:rPr lang="hr-HR" dirty="0"/>
              <a:t>	</a:t>
            </a:r>
            <a:r>
              <a:rPr lang="hr-HR" dirty="0" err="1"/>
              <a:t>Croatian</a:t>
            </a:r>
            <a:r>
              <a:rPr lang="hr-HR" dirty="0"/>
              <a:t> </a:t>
            </a:r>
            <a:r>
              <a:rPr lang="hr-HR" dirty="0" err="1"/>
              <a:t>Stroke</a:t>
            </a:r>
            <a:r>
              <a:rPr lang="hr-HR" dirty="0"/>
              <a:t> </a:t>
            </a:r>
            <a:r>
              <a:rPr lang="hr-HR" dirty="0" err="1"/>
              <a:t>Society</a:t>
            </a:r>
            <a:r>
              <a:rPr lang="hr-HR" dirty="0"/>
              <a:t> / Hrvatsko društvo za prevenciju moždanog udara</a:t>
            </a:r>
          </a:p>
          <a:p>
            <a:pPr fontAlgn="auto">
              <a:spcAft>
                <a:spcPts val="0"/>
              </a:spcAft>
              <a:buFont typeface="Arial" pitchFamily="34" charset="0"/>
              <a:buNone/>
              <a:defRPr/>
            </a:pPr>
            <a:r>
              <a:rPr lang="hr-HR" dirty="0"/>
              <a:t>	</a:t>
            </a:r>
            <a:r>
              <a:rPr lang="en-US" dirty="0"/>
              <a:t>@</a:t>
            </a:r>
            <a:r>
              <a:rPr lang="en-US" dirty="0" err="1"/>
              <a:t>fightyourstroke</a:t>
            </a:r>
            <a:endParaRPr lang="hr-HR" dirty="0"/>
          </a:p>
          <a:p>
            <a:pPr fontAlgn="auto">
              <a:spcAft>
                <a:spcPts val="0"/>
              </a:spcAft>
              <a:buFont typeface="Arial" pitchFamily="34" charset="0"/>
              <a:buChar char="•"/>
              <a:defRPr/>
            </a:pPr>
            <a:endParaRPr lang="hr-HR" dirty="0"/>
          </a:p>
          <a:p>
            <a:pPr fontAlgn="auto">
              <a:spcAft>
                <a:spcPts val="0"/>
              </a:spcAft>
              <a:buFont typeface="Arial" pitchFamily="34" charset="0"/>
              <a:buNone/>
              <a:defRPr/>
            </a:pPr>
            <a:r>
              <a:rPr lang="en-US" b="1" dirty="0"/>
              <a:t>Vida </a:t>
            </a:r>
            <a:r>
              <a:rPr lang="en-US" b="1" dirty="0" err="1"/>
              <a:t>Demarin</a:t>
            </a:r>
            <a:r>
              <a:rPr lang="en-US" dirty="0"/>
              <a:t>, MD, PhD, FAAN, FAHA, FESO, FEAN, FWSO</a:t>
            </a:r>
            <a:br>
              <a:rPr lang="en-US" dirty="0"/>
            </a:br>
            <a:r>
              <a:rPr lang="en-US" i="1" dirty="0"/>
              <a:t>Head of Department of Medical Sciences of the Croatian Academy of Sciences and Arts</a:t>
            </a:r>
            <a:r>
              <a:rPr lang="hr-HR" i="1" dirty="0"/>
              <a:t>, </a:t>
            </a:r>
            <a:r>
              <a:rPr lang="en-US" i="1" dirty="0"/>
              <a:t>Professor of Neurology, University of Zagreb</a:t>
            </a:r>
            <a:br>
              <a:rPr lang="en-US" i="1" dirty="0"/>
            </a:br>
            <a:endParaRPr lang="hr-HR" i="1" dirty="0"/>
          </a:p>
          <a:p>
            <a:pPr fontAlgn="auto">
              <a:spcAft>
                <a:spcPts val="0"/>
              </a:spcAft>
              <a:buFont typeface="Arial" pitchFamily="34" charset="0"/>
              <a:buNone/>
              <a:defRPr/>
            </a:pPr>
            <a:r>
              <a:rPr lang="hr-HR" i="1" dirty="0"/>
              <a:t>	</a:t>
            </a:r>
            <a:r>
              <a:rPr lang="en-US" i="1" dirty="0"/>
              <a:t>International Institute for Brain Health</a:t>
            </a:r>
            <a:r>
              <a:rPr lang="hr-HR" i="1" dirty="0"/>
              <a:t/>
            </a:r>
            <a:br>
              <a:rPr lang="hr-HR" i="1" dirty="0"/>
            </a:br>
            <a:r>
              <a:rPr lang="hr-HR" i="1" dirty="0" err="1"/>
              <a:t>Croatian</a:t>
            </a:r>
            <a:r>
              <a:rPr lang="hr-HR" i="1" dirty="0"/>
              <a:t> </a:t>
            </a:r>
            <a:r>
              <a:rPr lang="hr-HR" i="1" dirty="0" err="1"/>
              <a:t>Stroke</a:t>
            </a:r>
            <a:r>
              <a:rPr lang="hr-HR" i="1" dirty="0"/>
              <a:t> </a:t>
            </a:r>
            <a:r>
              <a:rPr lang="hr-HR" i="1" dirty="0" err="1"/>
              <a:t>Society</a:t>
            </a:r>
            <a:r>
              <a:rPr lang="hr-HR" i="1" dirty="0"/>
              <a:t> / Hrvatsko društvo za prevenciju moždanog udara</a:t>
            </a:r>
          </a:p>
          <a:p>
            <a:pPr fontAlgn="auto">
              <a:spcAft>
                <a:spcPts val="0"/>
              </a:spcAft>
              <a:buFont typeface="Arial" pitchFamily="34" charset="0"/>
              <a:buNone/>
              <a:defRPr/>
            </a:pPr>
            <a:r>
              <a:rPr lang="hr-HR" i="1" dirty="0"/>
              <a:t>	@</a:t>
            </a:r>
            <a:r>
              <a:rPr lang="hr-HR" i="1"/>
              <a:t>NeuropsyCong</a:t>
            </a:r>
            <a:endParaRPr lang="en-US" dirty="0"/>
          </a:p>
        </p:txBody>
      </p:sp>
      <p:pic>
        <p:nvPicPr>
          <p:cNvPr id="13314" name="Picture 2" descr="Vida Demarin"/>
          <p:cNvPicPr>
            <a:picLocks noChangeAspect="1" noChangeArrowheads="1"/>
          </p:cNvPicPr>
          <p:nvPr/>
        </p:nvPicPr>
        <p:blipFill>
          <a:blip r:embed="rId2"/>
          <a:srcRect/>
          <a:stretch>
            <a:fillRect/>
          </a:stretch>
        </p:blipFill>
        <p:spPr bwMode="auto">
          <a:xfrm>
            <a:off x="7667625" y="3644900"/>
            <a:ext cx="1257300" cy="1562100"/>
          </a:xfrm>
          <a:prstGeom prst="rect">
            <a:avLst/>
          </a:prstGeom>
          <a:noFill/>
          <a:ln w="9525">
            <a:noFill/>
            <a:miter lim="800000"/>
            <a:headEnd/>
            <a:tailEnd/>
          </a:ln>
        </p:spPr>
      </p:pic>
      <p:pic>
        <p:nvPicPr>
          <p:cNvPr id="13315" name="Picture 4" descr="Hrvoje Budinčević"/>
          <p:cNvPicPr>
            <a:picLocks noChangeAspect="1" noChangeArrowheads="1"/>
          </p:cNvPicPr>
          <p:nvPr/>
        </p:nvPicPr>
        <p:blipFill>
          <a:blip r:embed="rId3"/>
          <a:srcRect/>
          <a:stretch>
            <a:fillRect/>
          </a:stretch>
        </p:blipFill>
        <p:spPr bwMode="auto">
          <a:xfrm>
            <a:off x="7596188" y="1628775"/>
            <a:ext cx="125730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slov 1"/>
          <p:cNvSpPr>
            <a:spLocks noGrp="1"/>
          </p:cNvSpPr>
          <p:nvPr>
            <p:ph type="title"/>
          </p:nvPr>
        </p:nvSpPr>
        <p:spPr>
          <a:xfrm>
            <a:off x="250825" y="274638"/>
            <a:ext cx="8642350" cy="1143000"/>
          </a:xfrm>
        </p:spPr>
        <p:txBody>
          <a:bodyPr/>
          <a:lstStyle/>
          <a:p>
            <a:r>
              <a:rPr lang="hr-HR" sz="2000" smtClean="0"/>
              <a:t>Which of the following would be the best treatment a</a:t>
            </a:r>
            <a:r>
              <a:rPr lang="en-US" sz="2000" smtClean="0"/>
              <a:t>mong patients with TIA or minor stroke who can be treated within 24 hours after the onset of symptoms</a:t>
            </a:r>
            <a:r>
              <a:rPr lang="hr-HR" sz="2000" smtClean="0"/>
              <a:t>?</a:t>
            </a:r>
          </a:p>
        </p:txBody>
      </p:sp>
      <p:sp>
        <p:nvSpPr>
          <p:cNvPr id="22530" name="Rezervirano mjesto sadržaja 2"/>
          <p:cNvSpPr>
            <a:spLocks noGrp="1"/>
          </p:cNvSpPr>
          <p:nvPr>
            <p:ph idx="1"/>
          </p:nvPr>
        </p:nvSpPr>
        <p:spPr>
          <a:xfrm>
            <a:off x="457200" y="2060575"/>
            <a:ext cx="8229600" cy="4065588"/>
          </a:xfrm>
        </p:spPr>
        <p:txBody>
          <a:bodyPr/>
          <a:lstStyle/>
          <a:p>
            <a:r>
              <a:rPr lang="hr-HR" sz="1800" smtClean="0"/>
              <a:t>aspirin alone at 75mg during the first 90 days</a:t>
            </a:r>
          </a:p>
          <a:p>
            <a:r>
              <a:rPr lang="hr-HR" sz="1800" smtClean="0"/>
              <a:t>aspirin alone at  300mg during the first 90 days</a:t>
            </a:r>
          </a:p>
          <a:p>
            <a:r>
              <a:rPr lang="hr-HR" sz="1800" smtClean="0"/>
              <a:t>clopidogrel alone at 75mg per day during the first 90 days</a:t>
            </a:r>
          </a:p>
          <a:p>
            <a:r>
              <a:rPr lang="hr-HR" sz="1800" smtClean="0"/>
              <a:t>clopidogrel alone at 300mg per day during the firste 90 days</a:t>
            </a:r>
          </a:p>
          <a:p>
            <a:r>
              <a:rPr lang="en-US" sz="1800" b="1" smtClean="0"/>
              <a:t>clopidogrel at an initial dose of 300 mg, followed by 75 mg per day for </a:t>
            </a:r>
            <a:r>
              <a:rPr lang="hr-HR" sz="1800" b="1" smtClean="0"/>
              <a:t>21</a:t>
            </a:r>
            <a:r>
              <a:rPr lang="en-US" sz="1800" b="1" smtClean="0"/>
              <a:t> days, plus aspirin at a dose of 75 mg per day for the first 21 days</a:t>
            </a:r>
            <a:r>
              <a:rPr lang="hr-HR" sz="1800" b="1" smtClean="0"/>
              <a:t>, followed by aspirin alone indefinitely </a:t>
            </a:r>
            <a:r>
              <a:rPr lang="hr-HR" sz="1800" b="1" baseline="-25000" smtClean="0"/>
              <a:t>**</a:t>
            </a:r>
          </a:p>
          <a:p>
            <a:endParaRPr lang="hr-HR" sz="1800" b="1" baseline="-25000" smtClean="0"/>
          </a:p>
          <a:p>
            <a:r>
              <a:rPr lang="hr-HR" sz="1800" b="1" baseline="-25000" smtClean="0"/>
              <a:t>**</a:t>
            </a:r>
            <a:r>
              <a:rPr lang="hr-HR" sz="1800" b="1" smtClean="0"/>
              <a:t> in selected patients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slov 1"/>
          <p:cNvSpPr>
            <a:spLocks noGrp="1"/>
          </p:cNvSpPr>
          <p:nvPr>
            <p:ph type="title"/>
          </p:nvPr>
        </p:nvSpPr>
        <p:spPr>
          <a:xfrm>
            <a:off x="395288" y="549275"/>
            <a:ext cx="6851650" cy="863600"/>
          </a:xfrm>
        </p:spPr>
        <p:txBody>
          <a:bodyPr/>
          <a:lstStyle/>
          <a:p>
            <a:pPr algn="l"/>
            <a:r>
              <a:rPr lang="hr-HR" sz="2000" b="1" smtClean="0"/>
              <a:t>Learning point: immediate drug treatment for TIA</a:t>
            </a:r>
          </a:p>
        </p:txBody>
      </p:sp>
      <p:sp>
        <p:nvSpPr>
          <p:cNvPr id="23554" name="TekstniOkvir 4"/>
          <p:cNvSpPr txBox="1">
            <a:spLocks noChangeArrowheads="1"/>
          </p:cNvSpPr>
          <p:nvPr/>
        </p:nvSpPr>
        <p:spPr bwMode="auto">
          <a:xfrm>
            <a:off x="250825" y="1844675"/>
            <a:ext cx="8642350" cy="831850"/>
          </a:xfrm>
          <a:prstGeom prst="rect">
            <a:avLst/>
          </a:prstGeom>
          <a:noFill/>
          <a:ln w="9525">
            <a:noFill/>
            <a:miter lim="800000"/>
            <a:headEnd/>
            <a:tailEnd/>
          </a:ln>
        </p:spPr>
        <p:txBody>
          <a:bodyPr>
            <a:spAutoFit/>
          </a:bodyPr>
          <a:lstStyle/>
          <a:p>
            <a:r>
              <a:rPr lang="en-US" altLang="ru-RU" sz="1600">
                <a:latin typeface="Calibri" pitchFamily="34" charset="0"/>
              </a:rPr>
              <a:t>A</a:t>
            </a:r>
            <a:r>
              <a:rPr lang="hr-HR" altLang="ru-RU" sz="1600">
                <a:latin typeface="Calibri" pitchFamily="34" charset="0"/>
              </a:rPr>
              <a:t>spirin introduction:</a:t>
            </a:r>
            <a:r>
              <a:rPr lang="en-US" altLang="ru-RU" sz="1600">
                <a:latin typeface="Calibri" pitchFamily="34" charset="0"/>
              </a:rPr>
              <a:t> preferably following urgent brain imagin</a:t>
            </a:r>
            <a:r>
              <a:rPr lang="hr-HR" altLang="ru-RU" sz="1600">
                <a:latin typeface="Calibri" pitchFamily="34" charset="0"/>
              </a:rPr>
              <a:t>g</a:t>
            </a:r>
            <a:r>
              <a:rPr lang="en-US" altLang="ru-RU" sz="1600">
                <a:latin typeface="Calibri" pitchFamily="34" charset="0"/>
              </a:rPr>
              <a:t>  (excluding cardio-embolic TIA)</a:t>
            </a:r>
            <a:r>
              <a:rPr lang="hr-HR" altLang="ru-RU" sz="1600">
                <a:latin typeface="Calibri" pitchFamily="34" charset="0"/>
              </a:rPr>
              <a:t>. Consider a</a:t>
            </a:r>
            <a:r>
              <a:rPr lang="en-US" altLang="ru-RU" sz="1600">
                <a:latin typeface="Calibri" pitchFamily="34" charset="0"/>
              </a:rPr>
              <a:t>ddition of clopidogrel (with a loading dose of 300 mg) for a limited time in selected patients:</a:t>
            </a:r>
            <a:r>
              <a:rPr lang="hr-HR" altLang="ru-RU" sz="1600">
                <a:latin typeface="Calibri" pitchFamily="34" charset="0"/>
              </a:rPr>
              <a:t> y</a:t>
            </a:r>
            <a:r>
              <a:rPr lang="en-US" altLang="ru-RU" sz="1600">
                <a:latin typeface="Calibri" pitchFamily="34" charset="0"/>
              </a:rPr>
              <a:t>ounger/no brain pathology</a:t>
            </a:r>
            <a:r>
              <a:rPr lang="hr-HR" altLang="ru-RU" sz="1600">
                <a:latin typeface="Calibri" pitchFamily="34" charset="0"/>
              </a:rPr>
              <a:t>; l</a:t>
            </a:r>
            <a:r>
              <a:rPr lang="en-US" altLang="ru-RU" sz="1600">
                <a:latin typeface="Calibri" pitchFamily="34" charset="0"/>
              </a:rPr>
              <a:t>arge artery atherosclerosis/etiology</a:t>
            </a:r>
            <a:r>
              <a:rPr lang="hr-HR" altLang="ru-RU" sz="1600">
                <a:latin typeface="Calibri" pitchFamily="34" charset="0"/>
              </a:rPr>
              <a:t>;</a:t>
            </a:r>
            <a:r>
              <a:rPr lang="en-US" altLang="ru-RU" sz="1600">
                <a:latin typeface="Calibri" pitchFamily="34" charset="0"/>
              </a:rPr>
              <a:t> </a:t>
            </a:r>
            <a:r>
              <a:rPr lang="hr-HR" altLang="ru-RU" sz="1600">
                <a:latin typeface="Calibri" pitchFamily="34" charset="0"/>
              </a:rPr>
              <a:t>r</a:t>
            </a:r>
            <a:r>
              <a:rPr lang="en-US" altLang="ru-RU" sz="1600">
                <a:latin typeface="Calibri" pitchFamily="34" charset="0"/>
              </a:rPr>
              <a:t>ecurrent/crescendo</a:t>
            </a:r>
            <a:r>
              <a:rPr lang="hr-HR" altLang="ru-RU" sz="1600">
                <a:latin typeface="Calibri" pitchFamily="34" charset="0"/>
              </a:rPr>
              <a:t> </a:t>
            </a:r>
            <a:r>
              <a:rPr lang="en-US" altLang="ru-RU" sz="1600">
                <a:latin typeface="Calibri" pitchFamily="34" charset="0"/>
              </a:rPr>
              <a:t>TIA’s</a:t>
            </a:r>
            <a:r>
              <a:rPr lang="hr-HR" altLang="ru-RU" sz="1600">
                <a:latin typeface="Calibri" pitchFamily="34" charset="0"/>
              </a:rPr>
              <a:t>.</a:t>
            </a:r>
            <a:endParaRPr lang="en-US" altLang="ru-RU" sz="1600">
              <a:latin typeface="Calibri" pitchFamily="34" charset="0"/>
            </a:endParaRPr>
          </a:p>
        </p:txBody>
      </p:sp>
      <p:sp>
        <p:nvSpPr>
          <p:cNvPr id="23555" name="TekstniOkvir 7"/>
          <p:cNvSpPr txBox="1">
            <a:spLocks noChangeArrowheads="1"/>
          </p:cNvSpPr>
          <p:nvPr/>
        </p:nvSpPr>
        <p:spPr bwMode="auto">
          <a:xfrm>
            <a:off x="5364163" y="2708275"/>
            <a:ext cx="3563937" cy="277813"/>
          </a:xfrm>
          <a:prstGeom prst="rect">
            <a:avLst/>
          </a:prstGeom>
          <a:noFill/>
          <a:ln w="9525">
            <a:noFill/>
            <a:miter lim="800000"/>
            <a:headEnd/>
            <a:tailEnd/>
          </a:ln>
        </p:spPr>
        <p:txBody>
          <a:bodyPr>
            <a:spAutoFit/>
          </a:bodyPr>
          <a:lstStyle/>
          <a:p>
            <a:r>
              <a:rPr lang="de-AT" sz="1200" dirty="0" smtClean="0">
                <a:latin typeface="Calibri" pitchFamily="34" charset="0"/>
              </a:rPr>
              <a:t>5) </a:t>
            </a:r>
            <a:r>
              <a:rPr lang="hr-HR" sz="1200" dirty="0" smtClean="0">
                <a:latin typeface="Calibri" pitchFamily="34" charset="0"/>
              </a:rPr>
              <a:t>BMJ </a:t>
            </a:r>
            <a:r>
              <a:rPr lang="hr-HR" sz="1200" dirty="0">
                <a:latin typeface="Calibri" pitchFamily="34" charset="0"/>
              </a:rPr>
              <a:t>2019;364:l895</a:t>
            </a:r>
          </a:p>
        </p:txBody>
      </p:sp>
      <p:sp>
        <p:nvSpPr>
          <p:cNvPr id="23556" name="TekstniOkvir 8"/>
          <p:cNvSpPr txBox="1">
            <a:spLocks noChangeArrowheads="1"/>
          </p:cNvSpPr>
          <p:nvPr/>
        </p:nvSpPr>
        <p:spPr bwMode="auto">
          <a:xfrm>
            <a:off x="250825" y="3644900"/>
            <a:ext cx="8642350" cy="1077913"/>
          </a:xfrm>
          <a:prstGeom prst="rect">
            <a:avLst/>
          </a:prstGeom>
          <a:noFill/>
          <a:ln w="9525">
            <a:noFill/>
            <a:miter lim="800000"/>
            <a:headEnd/>
            <a:tailEnd/>
          </a:ln>
        </p:spPr>
        <p:txBody>
          <a:bodyPr>
            <a:spAutoFit/>
          </a:bodyPr>
          <a:lstStyle/>
          <a:p>
            <a:r>
              <a:rPr lang="en-US" sz="1600">
                <a:latin typeface="Calibri" pitchFamily="34" charset="0"/>
              </a:rPr>
              <a:t>In patients presenting with </a:t>
            </a:r>
            <a:r>
              <a:rPr lang="hr-HR" sz="1600">
                <a:latin typeface="Calibri" pitchFamily="34" charset="0"/>
              </a:rPr>
              <a:t>high risk TIA or </a:t>
            </a:r>
            <a:r>
              <a:rPr lang="en-US" sz="1600">
                <a:latin typeface="Calibri" pitchFamily="34" charset="0"/>
              </a:rPr>
              <a:t>minor noncardioembolic ischemic stroke (NIHSS ≤3) who did not receive IV alteplase, treatment with dual antiplatelet therapy (aspirin and clopidogrel) started within 24 hours after symptom onset and continued for 21 days is effective in reducing recurrent ischemic stroke for a period of up to 90 days from symptom onset.</a:t>
            </a:r>
            <a:r>
              <a:rPr lang="hr-HR" sz="1600">
                <a:latin typeface="Calibri" pitchFamily="34" charset="0"/>
              </a:rPr>
              <a:t> </a:t>
            </a:r>
          </a:p>
        </p:txBody>
      </p:sp>
      <p:sp>
        <p:nvSpPr>
          <p:cNvPr id="23557" name="TekstniOkvir 9"/>
          <p:cNvSpPr txBox="1">
            <a:spLocks noChangeArrowheads="1"/>
          </p:cNvSpPr>
          <p:nvPr/>
        </p:nvSpPr>
        <p:spPr bwMode="auto">
          <a:xfrm>
            <a:off x="2411413" y="4868863"/>
            <a:ext cx="6553200" cy="461665"/>
          </a:xfrm>
          <a:prstGeom prst="rect">
            <a:avLst/>
          </a:prstGeom>
          <a:noFill/>
          <a:ln w="9525">
            <a:noFill/>
            <a:miter lim="800000"/>
            <a:headEnd/>
            <a:tailEnd/>
          </a:ln>
        </p:spPr>
        <p:txBody>
          <a:bodyPr>
            <a:spAutoFit/>
          </a:bodyPr>
          <a:lstStyle/>
          <a:p>
            <a:r>
              <a:rPr lang="de-AT" sz="1200" dirty="0" smtClean="0">
                <a:latin typeface="Calibri" pitchFamily="34" charset="0"/>
              </a:rPr>
              <a:t>6) </a:t>
            </a:r>
            <a:r>
              <a:rPr lang="hr-HR" sz="1200" dirty="0" smtClean="0">
                <a:latin typeface="Calibri" pitchFamily="34" charset="0"/>
              </a:rPr>
              <a:t>AHA </a:t>
            </a:r>
            <a:r>
              <a:rPr lang="hr-HR" sz="1200" dirty="0">
                <a:latin typeface="Calibri" pitchFamily="34" charset="0"/>
              </a:rPr>
              <a:t>/ ASA </a:t>
            </a:r>
            <a:r>
              <a:rPr lang="en-US" sz="1200" dirty="0">
                <a:latin typeface="Calibri" pitchFamily="34" charset="0"/>
              </a:rPr>
              <a:t>Guideline for the Early Management of Patients With Acute Ischemic Stroke: 2019 Update</a:t>
            </a:r>
            <a:endParaRPr lang="hr-HR" sz="1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slov 1"/>
          <p:cNvSpPr>
            <a:spLocks noGrp="1"/>
          </p:cNvSpPr>
          <p:nvPr>
            <p:ph type="title"/>
          </p:nvPr>
        </p:nvSpPr>
        <p:spPr>
          <a:xfrm>
            <a:off x="179388" y="908050"/>
            <a:ext cx="8748712" cy="1143000"/>
          </a:xfrm>
        </p:spPr>
        <p:txBody>
          <a:bodyPr/>
          <a:lstStyle/>
          <a:p>
            <a:r>
              <a:rPr lang="hr-HR" sz="2000" smtClean="0"/>
              <a:t>What kind of lifestyle modifications would you recommend to this patient after recovery from intervention, to decrease the likelihood of recurrent TIA/stroke?</a:t>
            </a:r>
          </a:p>
        </p:txBody>
      </p:sp>
      <p:sp>
        <p:nvSpPr>
          <p:cNvPr id="24578" name="Rezervirano mjesto sadržaja 2"/>
          <p:cNvSpPr>
            <a:spLocks noGrp="1"/>
          </p:cNvSpPr>
          <p:nvPr>
            <p:ph idx="1"/>
          </p:nvPr>
        </p:nvSpPr>
        <p:spPr>
          <a:xfrm>
            <a:off x="0" y="3068638"/>
            <a:ext cx="9036050" cy="1728787"/>
          </a:xfrm>
        </p:spPr>
        <p:txBody>
          <a:bodyPr/>
          <a:lstStyle/>
          <a:p>
            <a:pPr marL="514350" indent="-514350">
              <a:buFont typeface="Calibri" pitchFamily="34" charset="0"/>
              <a:buAutoNum type="alphaLcParenR"/>
            </a:pPr>
            <a:r>
              <a:rPr lang="hr-HR" sz="1600" smtClean="0"/>
              <a:t>rest and avoid physical effort, alcohol and smoking cessation, standard DASH diet</a:t>
            </a:r>
          </a:p>
          <a:p>
            <a:pPr marL="514350" indent="-514350">
              <a:buFont typeface="Calibri" pitchFamily="34" charset="0"/>
              <a:buAutoNum type="alphaLcParenR"/>
            </a:pPr>
            <a:r>
              <a:rPr lang="hr-HR" sz="1600" smtClean="0"/>
              <a:t>low-intensity physical activity 40min two times per week, mediterranean diet, alcohol cessation</a:t>
            </a:r>
          </a:p>
          <a:p>
            <a:pPr marL="514350" indent="-514350">
              <a:buFont typeface="Calibri" pitchFamily="34" charset="0"/>
              <a:buAutoNum type="alphaLcParenR"/>
            </a:pPr>
            <a:r>
              <a:rPr lang="hr-HR" sz="1600" b="1" smtClean="0"/>
              <a:t>moderate-intensity physical activity 40min three to four times per week, mediterranean diet, moderate alcohol intake, smoking cessation</a:t>
            </a:r>
            <a:endParaRPr lang="hr-HR" sz="1600" smtClean="0"/>
          </a:p>
          <a:p>
            <a:pPr marL="514350" indent="-514350">
              <a:buFont typeface="Calibri" pitchFamily="34" charset="0"/>
              <a:buAutoNum type="alphaLcParenR"/>
            </a:pPr>
            <a:r>
              <a:rPr lang="hr-HR" sz="1600" smtClean="0"/>
              <a:t> vigorous-intensity physical activity 60min five times per week, vegetarian diet, three cups of coffee per day, smoking reduction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3850" y="1628775"/>
            <a:ext cx="8229600" cy="3367088"/>
          </a:xfrm>
        </p:spPr>
        <p:txBody>
          <a:bodyPr rtlCol="0">
            <a:spAutoFit/>
          </a:bodyPr>
          <a:lstStyle/>
          <a:p>
            <a:pPr marL="0" indent="0" fontAlgn="auto">
              <a:spcAft>
                <a:spcPts val="0"/>
              </a:spcAft>
              <a:buFont typeface="Arial" pitchFamily="34" charset="0"/>
              <a:buNone/>
              <a:defRPr/>
            </a:pPr>
            <a:r>
              <a:rPr lang="hr-HR" sz="1400" b="1" dirty="0"/>
              <a:t>Learning point: lifestyle modification strategies, non-pharmacological treatment</a:t>
            </a:r>
          </a:p>
          <a:p>
            <a:pPr marL="0" indent="0" fontAlgn="auto">
              <a:spcAft>
                <a:spcPts val="0"/>
              </a:spcAft>
              <a:buFont typeface="Arial" pitchFamily="34" charset="0"/>
              <a:buNone/>
              <a:defRPr/>
            </a:pPr>
            <a:endParaRPr lang="hr-HR" sz="1400" b="1" dirty="0"/>
          </a:p>
          <a:p>
            <a:pPr marL="171450" indent="-171450" fontAlgn="auto">
              <a:spcAft>
                <a:spcPts val="0"/>
              </a:spcAft>
              <a:buFont typeface="Arial" pitchFamily="34" charset="0"/>
              <a:buNone/>
              <a:defRPr/>
            </a:pPr>
            <a:r>
              <a:rPr lang="en-US" sz="1400" dirty="0"/>
              <a:t>Mediterranean diet, focused on fruit, vegetable, fish, and whole grains</a:t>
            </a:r>
            <a:r>
              <a:rPr lang="hr-HR" sz="1400" dirty="0"/>
              <a:t>,with </a:t>
            </a:r>
            <a:r>
              <a:rPr lang="en-US" sz="1400" dirty="0"/>
              <a:t>the inclusion of low-fat dairy products, olive oil, and moderate alcohol intake, is beneficial in reducing stroke risk and cardiovascular disease</a:t>
            </a:r>
            <a:r>
              <a:rPr lang="hr-HR" sz="1400" dirty="0"/>
              <a:t>. It encourages </a:t>
            </a:r>
            <a:r>
              <a:rPr lang="en-US" sz="1400" dirty="0"/>
              <a:t>low intake of sugars and red meat with olive oil instead of vegetable oil and moderate amounts of alcohol, primarily wine</a:t>
            </a:r>
            <a:r>
              <a:rPr lang="hr-HR" sz="1400" dirty="0"/>
              <a:t>.</a:t>
            </a:r>
          </a:p>
          <a:p>
            <a:pPr marL="0" indent="0" fontAlgn="auto">
              <a:spcAft>
                <a:spcPts val="0"/>
              </a:spcAft>
              <a:buFont typeface="Arial" pitchFamily="34" charset="0"/>
              <a:buNone/>
              <a:defRPr/>
            </a:pPr>
            <a:endParaRPr lang="hr-HR" sz="1400" dirty="0"/>
          </a:p>
          <a:p>
            <a:pPr marL="171450" indent="-171450" fontAlgn="auto">
              <a:spcAft>
                <a:spcPts val="0"/>
              </a:spcAft>
              <a:buFont typeface="Arial" pitchFamily="34" charset="0"/>
              <a:buNone/>
              <a:defRPr/>
            </a:pPr>
            <a:r>
              <a:rPr lang="en-US" sz="1400" dirty="0"/>
              <a:t>AHA/ACC </a:t>
            </a:r>
            <a:r>
              <a:rPr lang="hr-HR" sz="1400" dirty="0"/>
              <a:t>recommendations are </a:t>
            </a:r>
            <a:r>
              <a:rPr lang="en-US" sz="1400" dirty="0"/>
              <a:t>to participate in moderate</a:t>
            </a:r>
            <a:r>
              <a:rPr lang="hr-HR" sz="1400" dirty="0"/>
              <a:t> </a:t>
            </a:r>
            <a:r>
              <a:rPr lang="en-US" sz="1400" dirty="0"/>
              <a:t>- to vigorous-intensity </a:t>
            </a:r>
            <a:r>
              <a:rPr lang="hr-HR" sz="1400" dirty="0"/>
              <a:t>physical </a:t>
            </a:r>
            <a:r>
              <a:rPr lang="en-US" sz="1400" dirty="0"/>
              <a:t>activity lasting on average 40 min </a:t>
            </a:r>
            <a:r>
              <a:rPr lang="hr-HR" sz="1400" dirty="0"/>
              <a:t>3-4 </a:t>
            </a:r>
            <a:r>
              <a:rPr lang="en-US" sz="1400" dirty="0"/>
              <a:t>times per week to reduce the risk of cardiovascular disease</a:t>
            </a:r>
            <a:r>
              <a:rPr lang="hr-HR" sz="1400" dirty="0"/>
              <a:t>.</a:t>
            </a:r>
          </a:p>
          <a:p>
            <a:pPr marL="0" indent="0" fontAlgn="auto">
              <a:spcAft>
                <a:spcPts val="0"/>
              </a:spcAft>
              <a:buFont typeface="Arial" pitchFamily="34" charset="0"/>
              <a:buNone/>
              <a:defRPr/>
            </a:pPr>
            <a:endParaRPr lang="hr-HR" sz="1400" dirty="0"/>
          </a:p>
          <a:p>
            <a:pPr marL="171450" indent="-171450" fontAlgn="auto">
              <a:spcAft>
                <a:spcPts val="0"/>
              </a:spcAft>
              <a:buFont typeface="Arial" pitchFamily="34" charset="0"/>
              <a:buNone/>
              <a:defRPr/>
            </a:pPr>
            <a:r>
              <a:rPr lang="en-US" sz="1400" dirty="0"/>
              <a:t>Smoking has been widely demonstrated to contribute to first-time stroke as well as cardiovascular disease in general, and smoking cessation is recommended for prevention of further vascular events </a:t>
            </a:r>
            <a:r>
              <a:rPr lang="hr-HR" sz="1400" dirty="0"/>
              <a:t>. </a:t>
            </a:r>
            <a:r>
              <a:rPr lang="en-US" sz="1400" dirty="0"/>
              <a:t>Some symptomatic carotid revascularization trials have shown evidence of smoking status as independent risk factor for future stroke, heart attack, or death</a:t>
            </a:r>
            <a:r>
              <a:rPr lang="hr-HR" sz="1400" dirty="0"/>
              <a:t>.</a:t>
            </a:r>
            <a:endParaRPr lang="en-US" sz="1400" dirty="0"/>
          </a:p>
        </p:txBody>
      </p:sp>
      <p:sp>
        <p:nvSpPr>
          <p:cNvPr id="25602" name="TekstniOkvir 3"/>
          <p:cNvSpPr txBox="1">
            <a:spLocks noChangeArrowheads="1"/>
          </p:cNvSpPr>
          <p:nvPr/>
        </p:nvSpPr>
        <p:spPr bwMode="auto">
          <a:xfrm>
            <a:off x="4284663" y="5516563"/>
            <a:ext cx="4597400" cy="1323439"/>
          </a:xfrm>
          <a:prstGeom prst="rect">
            <a:avLst/>
          </a:prstGeom>
          <a:noFill/>
          <a:ln w="9525">
            <a:noFill/>
            <a:miter lim="800000"/>
            <a:headEnd/>
            <a:tailEnd/>
          </a:ln>
        </p:spPr>
        <p:txBody>
          <a:bodyPr>
            <a:spAutoFit/>
          </a:bodyPr>
          <a:lstStyle/>
          <a:p>
            <a:r>
              <a:rPr lang="en-US" sz="1000" dirty="0">
                <a:latin typeface="Calibri" pitchFamily="34" charset="0"/>
              </a:rPr>
              <a:t> </a:t>
            </a:r>
            <a:r>
              <a:rPr lang="en-US" sz="1000" dirty="0" smtClean="0">
                <a:latin typeface="Calibri" pitchFamily="34" charset="0"/>
              </a:rPr>
              <a:t>7) N </a:t>
            </a:r>
            <a:r>
              <a:rPr lang="en-US" sz="1000" dirty="0" err="1">
                <a:latin typeface="Calibri" pitchFamily="34" charset="0"/>
              </a:rPr>
              <a:t>Engl</a:t>
            </a:r>
            <a:r>
              <a:rPr lang="en-US" sz="1000" dirty="0">
                <a:latin typeface="Calibri" pitchFamily="34" charset="0"/>
              </a:rPr>
              <a:t> J med. 2013;368(14):1279–1290. </a:t>
            </a:r>
            <a:r>
              <a:rPr lang="en-US" sz="1000" dirty="0" err="1">
                <a:latin typeface="Calibri" pitchFamily="34" charset="0"/>
              </a:rPr>
              <a:t>doi</a:t>
            </a:r>
            <a:r>
              <a:rPr lang="en-US" sz="1000" dirty="0">
                <a:latin typeface="Calibri" pitchFamily="34" charset="0"/>
              </a:rPr>
              <a:t>: 10.1056/NEJMoa1200303.</a:t>
            </a:r>
            <a:endParaRPr lang="hr-HR" sz="1000" dirty="0">
              <a:latin typeface="Calibri" pitchFamily="34" charset="0"/>
            </a:endParaRPr>
          </a:p>
          <a:p>
            <a:r>
              <a:rPr lang="hr-HR" sz="1000" dirty="0">
                <a:latin typeface="Calibri" pitchFamily="34" charset="0"/>
              </a:rPr>
              <a:t> </a:t>
            </a:r>
            <a:r>
              <a:rPr lang="de-AT" sz="1000" dirty="0" smtClean="0">
                <a:latin typeface="Calibri" pitchFamily="34" charset="0"/>
              </a:rPr>
              <a:t>8) </a:t>
            </a:r>
            <a:r>
              <a:rPr lang="hr-HR" sz="1000" dirty="0" smtClean="0">
                <a:latin typeface="Calibri" pitchFamily="34" charset="0"/>
              </a:rPr>
              <a:t>J </a:t>
            </a:r>
            <a:r>
              <a:rPr lang="hr-HR" sz="1000" dirty="0">
                <a:latin typeface="Calibri" pitchFamily="34" charset="0"/>
              </a:rPr>
              <a:t>am Coll Cardiol. 2014;63(25 Pt B):2960–2984. doi: 10.1016/j.jacc.2013.11.003.</a:t>
            </a:r>
          </a:p>
          <a:p>
            <a:r>
              <a:rPr lang="hr-HR" sz="1000" dirty="0">
                <a:latin typeface="Calibri" pitchFamily="34" charset="0"/>
              </a:rPr>
              <a:t> </a:t>
            </a:r>
            <a:r>
              <a:rPr lang="de-AT" sz="1000" dirty="0" smtClean="0">
                <a:latin typeface="Calibri" pitchFamily="34" charset="0"/>
              </a:rPr>
              <a:t>9) </a:t>
            </a:r>
            <a:r>
              <a:rPr lang="hr-HR" sz="1000" dirty="0" smtClean="0">
                <a:latin typeface="Calibri" pitchFamily="34" charset="0"/>
              </a:rPr>
              <a:t>Stroke</a:t>
            </a:r>
            <a:r>
              <a:rPr lang="hr-HR" sz="1000" dirty="0">
                <a:latin typeface="Calibri" pitchFamily="34" charset="0"/>
              </a:rPr>
              <a:t>. 2014;45(7):2160–2236. doi: 10.1161/STR.0000000000000024.</a:t>
            </a:r>
          </a:p>
          <a:p>
            <a:r>
              <a:rPr lang="de-AT" sz="1000" dirty="0" smtClean="0">
                <a:latin typeface="Calibri" pitchFamily="34" charset="0"/>
              </a:rPr>
              <a:t>10) </a:t>
            </a:r>
            <a:r>
              <a:rPr lang="hr-HR" sz="1000" dirty="0" smtClean="0">
                <a:latin typeface="Calibri" pitchFamily="34" charset="0"/>
              </a:rPr>
              <a:t>Curr </a:t>
            </a:r>
            <a:r>
              <a:rPr lang="hr-HR" sz="1000" dirty="0">
                <a:latin typeface="Calibri" pitchFamily="34" charset="0"/>
              </a:rPr>
              <a:t>Treat Options Cardiovasc Med. 2017;19(8):62. doi:10.1007/s11936-017-0564-0</a:t>
            </a:r>
          </a:p>
          <a:p>
            <a:endParaRPr lang="hr-HR" sz="1000" dirty="0">
              <a:latin typeface="Calibri" pitchFamily="34" charset="0"/>
            </a:endParaRPr>
          </a:p>
          <a:p>
            <a:endParaRPr lang="hr-HR" sz="1000" dirty="0">
              <a:latin typeface="Calibri" pitchFamily="34" charset="0"/>
            </a:endParaRPr>
          </a:p>
          <a:p>
            <a:endParaRPr lang="hr-HR" sz="10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slov 1"/>
          <p:cNvSpPr>
            <a:spLocks noGrp="1"/>
          </p:cNvSpPr>
          <p:nvPr>
            <p:ph type="title"/>
          </p:nvPr>
        </p:nvSpPr>
        <p:spPr>
          <a:xfrm>
            <a:off x="323850" y="549275"/>
            <a:ext cx="8229600" cy="1143000"/>
          </a:xfrm>
        </p:spPr>
        <p:txBody>
          <a:bodyPr/>
          <a:lstStyle/>
          <a:p>
            <a:r>
              <a:rPr lang="hr-HR" sz="2800" smtClean="0"/>
              <a:t>Learning points</a:t>
            </a:r>
          </a:p>
        </p:txBody>
      </p:sp>
      <p:sp>
        <p:nvSpPr>
          <p:cNvPr id="26626" name="Rezervirano mjesto sadržaja 2"/>
          <p:cNvSpPr>
            <a:spLocks noGrp="1"/>
          </p:cNvSpPr>
          <p:nvPr>
            <p:ph idx="1"/>
          </p:nvPr>
        </p:nvSpPr>
        <p:spPr>
          <a:xfrm>
            <a:off x="179388" y="2420938"/>
            <a:ext cx="8748712" cy="2405062"/>
          </a:xfrm>
        </p:spPr>
        <p:txBody>
          <a:bodyPr/>
          <a:lstStyle/>
          <a:p>
            <a:r>
              <a:rPr lang="hr-HR" sz="1800" smtClean="0"/>
              <a:t> TIA due to severe internal carotid artery stenosis is an emergency and should be managed with best medical therapy and CEA or CAS.</a:t>
            </a:r>
          </a:p>
          <a:p>
            <a:r>
              <a:rPr lang="hr-HR" sz="1800" smtClean="0"/>
              <a:t>Antiplateled therapy is indicated after a TIA indefinitely, in selected patients dual antiplatelet therapy for a limited period of time, followed by single antiplatelet therapy indefinitely.</a:t>
            </a:r>
          </a:p>
          <a:p>
            <a:r>
              <a:rPr lang="hr-HR" sz="1800" smtClean="0"/>
              <a:t>In the long-term, lifestyle modifications are necessary to reduce the risk of recurrent TIA or stroke.</a:t>
            </a:r>
          </a:p>
          <a:p>
            <a:endParaRPr lang="hr-HR"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600" dirty="0" smtClean="0"/>
              <a:t>References</a:t>
            </a:r>
            <a:endParaRPr lang="de-AT" sz="3600" dirty="0"/>
          </a:p>
        </p:txBody>
      </p:sp>
      <p:sp>
        <p:nvSpPr>
          <p:cNvPr id="3" name="Inhaltsplatzhalter 2"/>
          <p:cNvSpPr>
            <a:spLocks noGrp="1"/>
          </p:cNvSpPr>
          <p:nvPr>
            <p:ph idx="1"/>
          </p:nvPr>
        </p:nvSpPr>
        <p:spPr>
          <a:xfrm>
            <a:off x="251520" y="1124744"/>
            <a:ext cx="8712968" cy="4525963"/>
          </a:xfrm>
        </p:spPr>
        <p:txBody>
          <a:bodyPr/>
          <a:lstStyle/>
          <a:p>
            <a:pPr marL="514350" indent="-514350">
              <a:buAutoNum type="arabicParenR"/>
            </a:pPr>
            <a:r>
              <a:rPr lang="en-GB" sz="1200" dirty="0" smtClean="0"/>
              <a:t>Naylor </a:t>
            </a:r>
            <a:r>
              <a:rPr lang="en-GB" sz="1200" dirty="0"/>
              <a:t>AR, Ricco JB, de </a:t>
            </a:r>
            <a:r>
              <a:rPr lang="en-GB" sz="1200" dirty="0" err="1"/>
              <a:t>Borst</a:t>
            </a:r>
            <a:r>
              <a:rPr lang="en-GB" sz="1200" dirty="0"/>
              <a:t> GJ, Debus S, de </a:t>
            </a:r>
            <a:r>
              <a:rPr lang="en-GB" sz="1200" dirty="0" err="1"/>
              <a:t>Haro</a:t>
            </a:r>
            <a:r>
              <a:rPr lang="en-GB" sz="1200" dirty="0"/>
              <a:t> J, Halliday A, et al. Editor’s Choice – Management of Atherosclerotic Carotid and Vertebral Artery Disease: 2017 Clinical Practice Guidelines of the European Society for Vascular Surgery (ESVS). </a:t>
            </a:r>
            <a:r>
              <a:rPr lang="de-AT" sz="1200" i="1" dirty="0"/>
              <a:t>Eur. J. </a:t>
            </a:r>
            <a:r>
              <a:rPr lang="de-AT" sz="1200" i="1" dirty="0" err="1"/>
              <a:t>Vasc</a:t>
            </a:r>
            <a:r>
              <a:rPr lang="de-AT" sz="1200" i="1" dirty="0"/>
              <a:t>. </a:t>
            </a:r>
            <a:r>
              <a:rPr lang="de-AT" sz="1200" i="1" dirty="0" err="1"/>
              <a:t>Endovasc</a:t>
            </a:r>
            <a:r>
              <a:rPr lang="de-AT" sz="1200" i="1" dirty="0"/>
              <a:t>. </a:t>
            </a:r>
            <a:r>
              <a:rPr lang="de-AT" sz="1200" i="1" dirty="0" err="1"/>
              <a:t>Surg</a:t>
            </a:r>
            <a:r>
              <a:rPr lang="de-AT" sz="1200" i="1" dirty="0"/>
              <a:t>.</a:t>
            </a:r>
            <a:r>
              <a:rPr lang="de-AT" sz="1200" dirty="0"/>
              <a:t> 2018;55:3–81</a:t>
            </a:r>
            <a:r>
              <a:rPr lang="de-AT" sz="1200" dirty="0" smtClean="0"/>
              <a:t>.</a:t>
            </a:r>
          </a:p>
          <a:p>
            <a:pPr marL="514350" indent="-514350">
              <a:buAutoNum type="arabicParenR"/>
            </a:pPr>
            <a:r>
              <a:rPr lang="en-GB" sz="1200" dirty="0"/>
              <a:t>Easton JD, Saver JL, Albers GW, Alberts MJ, </a:t>
            </a:r>
            <a:r>
              <a:rPr lang="en-GB" sz="1200" dirty="0" err="1"/>
              <a:t>Chaturvedi</a:t>
            </a:r>
            <a:r>
              <a:rPr lang="en-GB" sz="1200" dirty="0"/>
              <a:t> S, </a:t>
            </a:r>
            <a:r>
              <a:rPr lang="en-GB" sz="1200" dirty="0" err="1"/>
              <a:t>Feldmann</a:t>
            </a:r>
            <a:r>
              <a:rPr lang="en-GB" sz="1200" dirty="0"/>
              <a:t> E, et al. Definition and evaluation of transient ischemic attack: A scientific statement for healthcare professionals from the American heart association/American stroke association stroke council; council on cardiovascular surgery and </a:t>
            </a:r>
            <a:r>
              <a:rPr lang="en-GB" sz="1200" dirty="0" err="1"/>
              <a:t>anesthesia</a:t>
            </a:r>
            <a:r>
              <a:rPr lang="en-GB" sz="1200" dirty="0"/>
              <a:t>; council on cardiovascular radiology and intervention; council on cardiovascular nursing; and the interdisciplinary council on peripheral vascular disease. </a:t>
            </a:r>
            <a:r>
              <a:rPr lang="de-AT" sz="1200" dirty="0" err="1"/>
              <a:t>Stroke</a:t>
            </a:r>
            <a:r>
              <a:rPr lang="de-AT" sz="1200" dirty="0"/>
              <a:t>. 2009;40:2276–2293</a:t>
            </a:r>
            <a:r>
              <a:rPr lang="de-AT" sz="1200" dirty="0" smtClean="0"/>
              <a:t>.</a:t>
            </a:r>
          </a:p>
          <a:p>
            <a:pPr marL="514350" indent="-514350">
              <a:buAutoNum type="arabicParenR"/>
            </a:pPr>
            <a:r>
              <a:rPr lang="de-AT" sz="1200" dirty="0" smtClean="0"/>
              <a:t>Abbott </a:t>
            </a:r>
            <a:r>
              <a:rPr lang="de-AT" sz="1200" dirty="0"/>
              <a:t>AL, Paraskevas KI, </a:t>
            </a:r>
            <a:r>
              <a:rPr lang="de-AT" sz="1200" dirty="0" err="1"/>
              <a:t>Kakkos</a:t>
            </a:r>
            <a:r>
              <a:rPr lang="de-AT" sz="1200" dirty="0"/>
              <a:t> SK, </a:t>
            </a:r>
            <a:r>
              <a:rPr lang="de-AT" sz="1200" dirty="0" err="1"/>
              <a:t>Golledge</a:t>
            </a:r>
            <a:r>
              <a:rPr lang="de-AT" sz="1200" dirty="0"/>
              <a:t> J, Eckstein HH, Diaz-Sandoval LJ, et al. </a:t>
            </a:r>
            <a:r>
              <a:rPr lang="de-AT" sz="1200" dirty="0" err="1"/>
              <a:t>Systematic</a:t>
            </a:r>
            <a:r>
              <a:rPr lang="de-AT" sz="1200" dirty="0"/>
              <a:t> Review </a:t>
            </a:r>
            <a:r>
              <a:rPr lang="de-AT" sz="1200" dirty="0" err="1"/>
              <a:t>of</a:t>
            </a:r>
            <a:r>
              <a:rPr lang="de-AT" sz="1200" dirty="0"/>
              <a:t> Guidelines </a:t>
            </a:r>
            <a:r>
              <a:rPr lang="de-AT" sz="1200" dirty="0" err="1"/>
              <a:t>for</a:t>
            </a:r>
            <a:r>
              <a:rPr lang="de-AT" sz="1200" dirty="0"/>
              <a:t> </a:t>
            </a:r>
            <a:r>
              <a:rPr lang="de-AT" sz="1200" dirty="0" err="1"/>
              <a:t>the</a:t>
            </a:r>
            <a:r>
              <a:rPr lang="de-AT" sz="1200" dirty="0"/>
              <a:t> Management </a:t>
            </a:r>
            <a:r>
              <a:rPr lang="de-AT" sz="1200" dirty="0" err="1"/>
              <a:t>of</a:t>
            </a:r>
            <a:r>
              <a:rPr lang="de-AT" sz="1200" dirty="0"/>
              <a:t> </a:t>
            </a:r>
            <a:r>
              <a:rPr lang="de-AT" sz="1200" dirty="0" err="1"/>
              <a:t>Asymptomatic</a:t>
            </a:r>
            <a:r>
              <a:rPr lang="de-AT" sz="1200" dirty="0"/>
              <a:t> </a:t>
            </a:r>
            <a:r>
              <a:rPr lang="de-AT" sz="1200" dirty="0" err="1"/>
              <a:t>and</a:t>
            </a:r>
            <a:r>
              <a:rPr lang="de-AT" sz="1200" dirty="0"/>
              <a:t> </a:t>
            </a:r>
            <a:r>
              <a:rPr lang="de-AT" sz="1200" dirty="0" err="1"/>
              <a:t>Symptomatic</a:t>
            </a:r>
            <a:r>
              <a:rPr lang="de-AT" sz="1200" dirty="0"/>
              <a:t> </a:t>
            </a:r>
            <a:r>
              <a:rPr lang="de-AT" sz="1200" dirty="0" err="1"/>
              <a:t>Carotid</a:t>
            </a:r>
            <a:r>
              <a:rPr lang="de-AT" sz="1200" dirty="0"/>
              <a:t> Stenosis. </a:t>
            </a:r>
            <a:r>
              <a:rPr lang="de-AT" sz="1200" i="1" dirty="0" err="1" smtClean="0"/>
              <a:t>Stroke</a:t>
            </a:r>
            <a:r>
              <a:rPr lang="de-AT" sz="1200" dirty="0" smtClean="0"/>
              <a:t>. </a:t>
            </a:r>
            <a:r>
              <a:rPr lang="de-AT" sz="1200" dirty="0"/>
              <a:t>2015 </a:t>
            </a:r>
            <a:r>
              <a:rPr lang="de-AT" sz="1200" dirty="0" smtClean="0"/>
              <a:t>;</a:t>
            </a:r>
            <a:r>
              <a:rPr lang="de-AT" sz="1200" dirty="0"/>
              <a:t>46:3288–3301. </a:t>
            </a:r>
            <a:r>
              <a:rPr lang="de-AT" sz="1200" dirty="0" err="1"/>
              <a:t>Available</a:t>
            </a:r>
            <a:r>
              <a:rPr lang="de-AT" sz="1200" dirty="0"/>
              <a:t> </a:t>
            </a:r>
            <a:r>
              <a:rPr lang="de-AT" sz="1200" dirty="0" err="1"/>
              <a:t>from</a:t>
            </a:r>
            <a:r>
              <a:rPr lang="de-AT" sz="1200" dirty="0"/>
              <a:t>: </a:t>
            </a:r>
            <a:r>
              <a:rPr lang="de-AT" sz="1200" dirty="0">
                <a:hlinkClick r:id="rId2"/>
              </a:rPr>
              <a:t>http://</a:t>
            </a:r>
            <a:r>
              <a:rPr lang="de-AT" sz="1200" dirty="0" smtClean="0">
                <a:hlinkClick r:id="rId2"/>
              </a:rPr>
              <a:t>www.ncbi.nlm.nih.gov/pubmed/26451020</a:t>
            </a:r>
            <a:r>
              <a:rPr lang="de-AT" sz="1200" dirty="0" smtClean="0"/>
              <a:t> </a:t>
            </a:r>
          </a:p>
          <a:p>
            <a:pPr marL="514350" indent="-514350">
              <a:buAutoNum type="arabicParenR"/>
            </a:pPr>
            <a:r>
              <a:rPr lang="de-AT" sz="1200" dirty="0" err="1" smtClean="0"/>
              <a:t>Amarenco</a:t>
            </a:r>
            <a:r>
              <a:rPr lang="de-AT" sz="1200" dirty="0" smtClean="0"/>
              <a:t> </a:t>
            </a:r>
            <a:r>
              <a:rPr lang="de-AT" sz="1200" dirty="0"/>
              <a:t>P, </a:t>
            </a:r>
            <a:r>
              <a:rPr lang="de-AT" sz="1200" dirty="0" err="1"/>
              <a:t>Labreuche</a:t>
            </a:r>
            <a:r>
              <a:rPr lang="de-AT" sz="1200" dirty="0"/>
              <a:t> J, </a:t>
            </a:r>
            <a:r>
              <a:rPr lang="de-AT" sz="1200" dirty="0" err="1"/>
              <a:t>Mazighi</a:t>
            </a:r>
            <a:r>
              <a:rPr lang="de-AT" sz="1200" dirty="0"/>
              <a:t> M. </a:t>
            </a:r>
            <a:r>
              <a:rPr lang="de-AT" sz="1200" dirty="0" err="1"/>
              <a:t>Lessons</a:t>
            </a:r>
            <a:r>
              <a:rPr lang="de-AT" sz="1200" dirty="0"/>
              <a:t> </a:t>
            </a:r>
            <a:r>
              <a:rPr lang="de-AT" sz="1200" dirty="0" err="1"/>
              <a:t>from</a:t>
            </a:r>
            <a:r>
              <a:rPr lang="de-AT" sz="1200" dirty="0"/>
              <a:t> </a:t>
            </a:r>
            <a:r>
              <a:rPr lang="de-AT" sz="1200" dirty="0" err="1"/>
              <a:t>carotid</a:t>
            </a:r>
            <a:r>
              <a:rPr lang="de-AT" sz="1200" dirty="0"/>
              <a:t> </a:t>
            </a:r>
            <a:r>
              <a:rPr lang="de-AT" sz="1200" dirty="0" err="1"/>
              <a:t>endarterectomy</a:t>
            </a:r>
            <a:r>
              <a:rPr lang="de-AT" sz="1200" dirty="0"/>
              <a:t> </a:t>
            </a:r>
            <a:r>
              <a:rPr lang="de-AT" sz="1200" dirty="0" err="1"/>
              <a:t>and</a:t>
            </a:r>
            <a:r>
              <a:rPr lang="de-AT" sz="1200" dirty="0"/>
              <a:t> </a:t>
            </a:r>
            <a:r>
              <a:rPr lang="de-AT" sz="1200" dirty="0" err="1"/>
              <a:t>stenting</a:t>
            </a:r>
            <a:r>
              <a:rPr lang="de-AT" sz="1200" dirty="0"/>
              <a:t> </a:t>
            </a:r>
            <a:r>
              <a:rPr lang="de-AT" sz="1200" dirty="0" err="1" smtClean="0"/>
              <a:t>trials</a:t>
            </a:r>
            <a:r>
              <a:rPr lang="de-AT" sz="1200" dirty="0" smtClean="0"/>
              <a:t>. </a:t>
            </a:r>
            <a:r>
              <a:rPr lang="de-AT" sz="1200" dirty="0"/>
              <a:t>Lancet. </a:t>
            </a:r>
            <a:r>
              <a:rPr lang="de-AT" sz="1200" dirty="0" smtClean="0"/>
              <a:t>2010. 76:1028–1031</a:t>
            </a:r>
            <a:r>
              <a:rPr lang="de-AT" sz="1200" dirty="0"/>
              <a:t>. </a:t>
            </a:r>
            <a:r>
              <a:rPr lang="de-AT" sz="1200" dirty="0" err="1"/>
              <a:t>Available</a:t>
            </a:r>
            <a:r>
              <a:rPr lang="de-AT" sz="1200" dirty="0"/>
              <a:t> </a:t>
            </a:r>
            <a:r>
              <a:rPr lang="de-AT" sz="1200" dirty="0" err="1"/>
              <a:t>from</a:t>
            </a:r>
            <a:r>
              <a:rPr lang="de-AT" sz="1200" dirty="0"/>
              <a:t>: </a:t>
            </a:r>
            <a:r>
              <a:rPr lang="de-AT" sz="1200" dirty="0">
                <a:hlinkClick r:id="rId3"/>
              </a:rPr>
              <a:t>https://</a:t>
            </a:r>
            <a:r>
              <a:rPr lang="de-AT" sz="1200" dirty="0" smtClean="0">
                <a:hlinkClick r:id="rId3"/>
              </a:rPr>
              <a:t>linkinghub.elsevier.com/retrieve/pii/S0140673610614158</a:t>
            </a:r>
            <a:endParaRPr lang="de-AT" sz="1200" dirty="0" smtClean="0"/>
          </a:p>
          <a:p>
            <a:pPr marL="514350" indent="-514350">
              <a:buAutoNum type="arabicParenR"/>
            </a:pPr>
            <a:r>
              <a:rPr lang="de-AT" sz="1200" dirty="0" smtClean="0"/>
              <a:t>Wang </a:t>
            </a:r>
            <a:r>
              <a:rPr lang="de-AT" sz="1200" dirty="0"/>
              <a:t>Y, Johnston SC, </a:t>
            </a:r>
            <a:r>
              <a:rPr lang="de-AT" sz="1200" dirty="0" err="1"/>
              <a:t>Bath</a:t>
            </a:r>
            <a:r>
              <a:rPr lang="de-AT" sz="1200" dirty="0"/>
              <a:t> PM, </a:t>
            </a:r>
            <a:r>
              <a:rPr lang="de-AT" sz="1200" dirty="0" err="1"/>
              <a:t>Grotta</a:t>
            </a:r>
            <a:r>
              <a:rPr lang="de-AT" sz="1200" dirty="0"/>
              <a:t> JC, Pan Y, </a:t>
            </a:r>
            <a:r>
              <a:rPr lang="de-AT" sz="1200" dirty="0" err="1"/>
              <a:t>Amarenco</a:t>
            </a:r>
            <a:r>
              <a:rPr lang="de-AT" sz="1200" dirty="0"/>
              <a:t> P, et al. </a:t>
            </a:r>
            <a:r>
              <a:rPr lang="de-AT" sz="1200" dirty="0" err="1"/>
              <a:t>Acute</a:t>
            </a:r>
            <a:r>
              <a:rPr lang="de-AT" sz="1200" dirty="0"/>
              <a:t> dual </a:t>
            </a:r>
            <a:r>
              <a:rPr lang="de-AT" sz="1200" dirty="0" err="1"/>
              <a:t>antiplatelet</a:t>
            </a:r>
            <a:r>
              <a:rPr lang="de-AT" sz="1200" dirty="0"/>
              <a:t> </a:t>
            </a:r>
            <a:r>
              <a:rPr lang="de-AT" sz="1200" dirty="0" err="1"/>
              <a:t>therapy</a:t>
            </a:r>
            <a:r>
              <a:rPr lang="de-AT" sz="1200" dirty="0"/>
              <a:t> </a:t>
            </a:r>
            <a:r>
              <a:rPr lang="de-AT" sz="1200" dirty="0" err="1"/>
              <a:t>for</a:t>
            </a:r>
            <a:r>
              <a:rPr lang="de-AT" sz="1200" dirty="0"/>
              <a:t> minor </a:t>
            </a:r>
            <a:r>
              <a:rPr lang="de-AT" sz="1200" dirty="0" err="1"/>
              <a:t>ischaemic</a:t>
            </a:r>
            <a:r>
              <a:rPr lang="de-AT" sz="1200" dirty="0"/>
              <a:t> </a:t>
            </a:r>
            <a:r>
              <a:rPr lang="de-AT" sz="1200" dirty="0" err="1"/>
              <a:t>stroke</a:t>
            </a:r>
            <a:r>
              <a:rPr lang="de-AT" sz="1200" dirty="0"/>
              <a:t> </a:t>
            </a:r>
            <a:r>
              <a:rPr lang="de-AT" sz="1200" dirty="0" err="1"/>
              <a:t>or</a:t>
            </a:r>
            <a:r>
              <a:rPr lang="de-AT" sz="1200" dirty="0"/>
              <a:t> transient </a:t>
            </a:r>
            <a:r>
              <a:rPr lang="de-AT" sz="1200" dirty="0" err="1"/>
              <a:t>ischaemic</a:t>
            </a:r>
            <a:r>
              <a:rPr lang="de-AT" sz="1200" dirty="0"/>
              <a:t> </a:t>
            </a:r>
            <a:r>
              <a:rPr lang="de-AT" sz="1200" dirty="0" err="1"/>
              <a:t>attack</a:t>
            </a:r>
            <a:r>
              <a:rPr lang="de-AT" sz="1200" dirty="0"/>
              <a:t>. </a:t>
            </a:r>
            <a:r>
              <a:rPr lang="de-AT" sz="1200" i="1" dirty="0"/>
              <a:t>BMJ</a:t>
            </a:r>
            <a:r>
              <a:rPr lang="de-AT" sz="1200" dirty="0"/>
              <a:t>. 2019;364. </a:t>
            </a:r>
            <a:endParaRPr lang="de-AT" sz="1200" dirty="0" smtClean="0"/>
          </a:p>
          <a:p>
            <a:pPr marL="514350" indent="-514350">
              <a:buAutoNum type="arabicParenR"/>
            </a:pPr>
            <a:r>
              <a:rPr lang="en-US" sz="1200" dirty="0" smtClean="0"/>
              <a:t>Powers </a:t>
            </a:r>
            <a:r>
              <a:rPr lang="en-US" sz="1200" dirty="0"/>
              <a:t>WJ, </a:t>
            </a:r>
            <a:r>
              <a:rPr lang="en-US" sz="1200" dirty="0" err="1"/>
              <a:t>Rabinstein</a:t>
            </a:r>
            <a:r>
              <a:rPr lang="en-US" sz="1200" dirty="0"/>
              <a:t> AA, Ackerson T, </a:t>
            </a:r>
            <a:r>
              <a:rPr lang="en-US" sz="1200" dirty="0" err="1"/>
              <a:t>Adeoye</a:t>
            </a:r>
            <a:r>
              <a:rPr lang="en-US" sz="1200" dirty="0"/>
              <a:t> OM, </a:t>
            </a:r>
            <a:r>
              <a:rPr lang="en-US" sz="1200" dirty="0" err="1"/>
              <a:t>Bambakidis</a:t>
            </a:r>
            <a:r>
              <a:rPr lang="en-US" sz="1200" dirty="0"/>
              <a:t> NC, Becker K, et al.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200" i="1" dirty="0"/>
              <a:t>Stroke</a:t>
            </a:r>
            <a:r>
              <a:rPr lang="en-US" sz="1200" dirty="0"/>
              <a:t>. 2019;50:e344–e418. </a:t>
            </a:r>
            <a:endParaRPr lang="en-US" sz="1200" dirty="0" smtClean="0"/>
          </a:p>
          <a:p>
            <a:pPr marL="514350" indent="-514350">
              <a:buAutoNum type="arabicParenR"/>
            </a:pPr>
            <a:r>
              <a:rPr lang="de-AT" sz="1200" dirty="0" err="1" smtClean="0"/>
              <a:t>Estruch</a:t>
            </a:r>
            <a:r>
              <a:rPr lang="de-AT" sz="1200" dirty="0" smtClean="0"/>
              <a:t> </a:t>
            </a:r>
            <a:r>
              <a:rPr lang="de-AT" sz="1200" dirty="0"/>
              <a:t>R, Ros E, Salas-</a:t>
            </a:r>
            <a:r>
              <a:rPr lang="de-AT" sz="1200" dirty="0" err="1"/>
              <a:t>Salvadó</a:t>
            </a:r>
            <a:r>
              <a:rPr lang="de-AT" sz="1200" dirty="0"/>
              <a:t> J, </a:t>
            </a:r>
            <a:r>
              <a:rPr lang="de-AT" sz="1200" dirty="0" err="1"/>
              <a:t>Covas</a:t>
            </a:r>
            <a:r>
              <a:rPr lang="de-AT" sz="1200" dirty="0"/>
              <a:t> M-I, Corella D, </a:t>
            </a:r>
            <a:r>
              <a:rPr lang="de-AT" sz="1200" dirty="0" err="1"/>
              <a:t>Arós</a:t>
            </a:r>
            <a:r>
              <a:rPr lang="de-AT" sz="1200" dirty="0"/>
              <a:t> F, et al. Primary </a:t>
            </a:r>
            <a:r>
              <a:rPr lang="de-AT" sz="1200" dirty="0" err="1"/>
              <a:t>Prevention</a:t>
            </a:r>
            <a:r>
              <a:rPr lang="de-AT" sz="1200" dirty="0"/>
              <a:t> </a:t>
            </a:r>
            <a:r>
              <a:rPr lang="de-AT" sz="1200" dirty="0" err="1"/>
              <a:t>of</a:t>
            </a:r>
            <a:r>
              <a:rPr lang="de-AT" sz="1200" dirty="0"/>
              <a:t> </a:t>
            </a:r>
            <a:r>
              <a:rPr lang="de-AT" sz="1200" dirty="0" err="1"/>
              <a:t>Cardiovascular</a:t>
            </a:r>
            <a:r>
              <a:rPr lang="de-AT" sz="1200" dirty="0"/>
              <a:t> </a:t>
            </a:r>
            <a:r>
              <a:rPr lang="de-AT" sz="1200" dirty="0" err="1"/>
              <a:t>Disease</a:t>
            </a:r>
            <a:r>
              <a:rPr lang="de-AT" sz="1200" dirty="0"/>
              <a:t> </a:t>
            </a:r>
            <a:r>
              <a:rPr lang="de-AT" sz="1200" dirty="0" err="1"/>
              <a:t>with</a:t>
            </a:r>
            <a:r>
              <a:rPr lang="de-AT" sz="1200" dirty="0"/>
              <a:t> a </a:t>
            </a:r>
            <a:r>
              <a:rPr lang="de-AT" sz="1200" dirty="0" err="1"/>
              <a:t>Mediterranean</a:t>
            </a:r>
            <a:r>
              <a:rPr lang="de-AT" sz="1200" dirty="0"/>
              <a:t> </a:t>
            </a:r>
            <a:r>
              <a:rPr lang="de-AT" sz="1200" dirty="0" err="1"/>
              <a:t>Diet</a:t>
            </a:r>
            <a:r>
              <a:rPr lang="de-AT" sz="1200" dirty="0"/>
              <a:t>. </a:t>
            </a:r>
            <a:r>
              <a:rPr lang="de-AT" sz="1200" i="1" dirty="0"/>
              <a:t>N. Engl. J. Med</a:t>
            </a:r>
            <a:r>
              <a:rPr lang="de-AT" sz="1200" i="1" dirty="0" smtClean="0"/>
              <a:t>.</a:t>
            </a:r>
            <a:r>
              <a:rPr lang="de-AT" sz="1200" dirty="0" smtClean="0"/>
              <a:t> 2013;368:1279–1290</a:t>
            </a:r>
            <a:r>
              <a:rPr lang="de-AT" sz="1200" dirty="0"/>
              <a:t>. </a:t>
            </a:r>
            <a:r>
              <a:rPr lang="de-AT" sz="1200" dirty="0" err="1"/>
              <a:t>Available</a:t>
            </a:r>
            <a:r>
              <a:rPr lang="de-AT" sz="1200" dirty="0"/>
              <a:t> </a:t>
            </a:r>
            <a:r>
              <a:rPr lang="de-AT" sz="1200" dirty="0" err="1" smtClean="0"/>
              <a:t>from</a:t>
            </a:r>
            <a:r>
              <a:rPr lang="de-AT" sz="1200" dirty="0" smtClean="0"/>
              <a:t>: </a:t>
            </a:r>
            <a:r>
              <a:rPr lang="de-AT" sz="1200" dirty="0" smtClean="0">
                <a:hlinkClick r:id="rId4"/>
              </a:rPr>
              <a:t>http</a:t>
            </a:r>
            <a:r>
              <a:rPr lang="de-AT" sz="1200" dirty="0">
                <a:hlinkClick r:id="rId4"/>
              </a:rPr>
              <a:t>://</a:t>
            </a:r>
            <a:r>
              <a:rPr lang="de-AT" sz="1200" dirty="0" smtClean="0">
                <a:hlinkClick r:id="rId4"/>
              </a:rPr>
              <a:t>www.nejm.org/doi/10.1056/NEJMoa1200303</a:t>
            </a:r>
            <a:endParaRPr lang="de-AT" sz="1200" dirty="0" smtClean="0"/>
          </a:p>
          <a:p>
            <a:pPr marL="514350" indent="-514350">
              <a:buAutoNum type="arabicParenR"/>
            </a:pPr>
            <a:r>
              <a:rPr lang="de-AT" sz="1200" dirty="0" smtClean="0"/>
              <a:t>Eckel </a:t>
            </a:r>
            <a:r>
              <a:rPr lang="de-AT" sz="1200" dirty="0"/>
              <a:t>RH, </a:t>
            </a:r>
            <a:r>
              <a:rPr lang="de-AT" sz="1200" dirty="0" err="1"/>
              <a:t>Jakicic</a:t>
            </a:r>
            <a:r>
              <a:rPr lang="de-AT" sz="1200" dirty="0"/>
              <a:t> JM, </a:t>
            </a:r>
            <a:r>
              <a:rPr lang="de-AT" sz="1200" dirty="0" err="1"/>
              <a:t>Ard</a:t>
            </a:r>
            <a:r>
              <a:rPr lang="de-AT" sz="1200" dirty="0"/>
              <a:t> JD, De Jesus JM, Houston Miller N, Hubbard VS, et al. 2013 AHA/ACC </a:t>
            </a:r>
            <a:r>
              <a:rPr lang="de-AT" sz="1200" dirty="0" err="1"/>
              <a:t>guideline</a:t>
            </a:r>
            <a:r>
              <a:rPr lang="de-AT" sz="1200" dirty="0"/>
              <a:t> on </a:t>
            </a:r>
            <a:r>
              <a:rPr lang="de-AT" sz="1200" dirty="0" err="1"/>
              <a:t>lifestyle</a:t>
            </a:r>
            <a:r>
              <a:rPr lang="de-AT" sz="1200" dirty="0"/>
              <a:t> </a:t>
            </a:r>
            <a:r>
              <a:rPr lang="de-AT" sz="1200" dirty="0" err="1"/>
              <a:t>management</a:t>
            </a:r>
            <a:r>
              <a:rPr lang="de-AT" sz="1200" dirty="0"/>
              <a:t> </a:t>
            </a:r>
            <a:r>
              <a:rPr lang="de-AT" sz="1200" dirty="0" err="1"/>
              <a:t>to</a:t>
            </a:r>
            <a:r>
              <a:rPr lang="de-AT" sz="1200" dirty="0"/>
              <a:t> </a:t>
            </a:r>
            <a:r>
              <a:rPr lang="de-AT" sz="1200" dirty="0" err="1"/>
              <a:t>reduce</a:t>
            </a:r>
            <a:r>
              <a:rPr lang="de-AT" sz="1200" dirty="0"/>
              <a:t> </a:t>
            </a:r>
            <a:r>
              <a:rPr lang="de-AT" sz="1200" dirty="0" err="1"/>
              <a:t>cardiovascular</a:t>
            </a:r>
            <a:r>
              <a:rPr lang="de-AT" sz="1200" dirty="0"/>
              <a:t> </a:t>
            </a:r>
            <a:r>
              <a:rPr lang="de-AT" sz="1200" dirty="0" err="1"/>
              <a:t>risk</a:t>
            </a:r>
            <a:r>
              <a:rPr lang="de-AT" sz="1200" dirty="0"/>
              <a:t>: A </a:t>
            </a:r>
            <a:r>
              <a:rPr lang="de-AT" sz="1200" dirty="0" err="1"/>
              <a:t>report</a:t>
            </a:r>
            <a:r>
              <a:rPr lang="de-AT" sz="1200" dirty="0"/>
              <a:t> </a:t>
            </a:r>
            <a:r>
              <a:rPr lang="de-AT" sz="1200" dirty="0" err="1"/>
              <a:t>of</a:t>
            </a:r>
            <a:r>
              <a:rPr lang="de-AT" sz="1200" dirty="0"/>
              <a:t> </a:t>
            </a:r>
            <a:r>
              <a:rPr lang="de-AT" sz="1200" dirty="0" err="1"/>
              <a:t>the</a:t>
            </a:r>
            <a:r>
              <a:rPr lang="de-AT" sz="1200" dirty="0"/>
              <a:t> American </a:t>
            </a:r>
            <a:r>
              <a:rPr lang="de-AT" sz="1200" dirty="0" err="1"/>
              <a:t>college</a:t>
            </a:r>
            <a:r>
              <a:rPr lang="de-AT" sz="1200" dirty="0"/>
              <a:t> </a:t>
            </a:r>
            <a:r>
              <a:rPr lang="de-AT" sz="1200" dirty="0" err="1"/>
              <a:t>of</a:t>
            </a:r>
            <a:r>
              <a:rPr lang="de-AT" sz="1200" dirty="0"/>
              <a:t> </a:t>
            </a:r>
            <a:r>
              <a:rPr lang="de-AT" sz="1200" dirty="0" err="1"/>
              <a:t>cardiology</a:t>
            </a:r>
            <a:r>
              <a:rPr lang="de-AT" sz="1200" dirty="0"/>
              <a:t>/American </a:t>
            </a:r>
            <a:r>
              <a:rPr lang="de-AT" sz="1200" dirty="0" err="1"/>
              <a:t>heart</a:t>
            </a:r>
            <a:r>
              <a:rPr lang="de-AT" sz="1200" dirty="0"/>
              <a:t> </a:t>
            </a:r>
            <a:r>
              <a:rPr lang="de-AT" sz="1200" dirty="0" err="1"/>
              <a:t>association</a:t>
            </a:r>
            <a:r>
              <a:rPr lang="de-AT" sz="1200" dirty="0"/>
              <a:t> </a:t>
            </a:r>
            <a:r>
              <a:rPr lang="de-AT" sz="1200" dirty="0" err="1"/>
              <a:t>task</a:t>
            </a:r>
            <a:r>
              <a:rPr lang="de-AT" sz="1200" dirty="0"/>
              <a:t> </a:t>
            </a:r>
            <a:r>
              <a:rPr lang="de-AT" sz="1200" dirty="0" err="1"/>
              <a:t>force</a:t>
            </a:r>
            <a:r>
              <a:rPr lang="de-AT" sz="1200" dirty="0"/>
              <a:t> on </a:t>
            </a:r>
            <a:r>
              <a:rPr lang="de-AT" sz="1200" dirty="0" err="1"/>
              <a:t>practice</a:t>
            </a:r>
            <a:r>
              <a:rPr lang="de-AT" sz="1200" dirty="0"/>
              <a:t> </a:t>
            </a:r>
            <a:r>
              <a:rPr lang="de-AT" sz="1200" dirty="0" err="1"/>
              <a:t>guidelines</a:t>
            </a:r>
            <a:r>
              <a:rPr lang="de-AT" sz="1200" dirty="0"/>
              <a:t>. </a:t>
            </a:r>
            <a:r>
              <a:rPr lang="de-AT" sz="1200" i="1" dirty="0"/>
              <a:t>J. Am. </a:t>
            </a:r>
            <a:r>
              <a:rPr lang="de-AT" sz="1200" i="1" dirty="0" err="1"/>
              <a:t>Coll</a:t>
            </a:r>
            <a:r>
              <a:rPr lang="de-AT" sz="1200" i="1" dirty="0"/>
              <a:t>. </a:t>
            </a:r>
            <a:r>
              <a:rPr lang="de-AT" sz="1200" i="1" dirty="0" err="1"/>
              <a:t>Cardiol</a:t>
            </a:r>
            <a:r>
              <a:rPr lang="de-AT" sz="1200" i="1" dirty="0"/>
              <a:t>.</a:t>
            </a:r>
            <a:r>
              <a:rPr lang="de-AT" sz="1200" dirty="0"/>
              <a:t> 2014;63:2960–2984. </a:t>
            </a:r>
            <a:endParaRPr lang="de-AT" sz="1200" dirty="0" smtClean="0"/>
          </a:p>
          <a:p>
            <a:pPr marL="514350" indent="-514350">
              <a:buAutoNum type="arabicParenR"/>
            </a:pPr>
            <a:r>
              <a:rPr lang="de-AT" sz="1200" dirty="0" err="1" smtClean="0"/>
              <a:t>Kernan</a:t>
            </a:r>
            <a:r>
              <a:rPr lang="de-AT" sz="1200" dirty="0" smtClean="0"/>
              <a:t> </a:t>
            </a:r>
            <a:r>
              <a:rPr lang="de-AT" sz="1200" dirty="0"/>
              <a:t>WN, </a:t>
            </a:r>
            <a:r>
              <a:rPr lang="de-AT" sz="1200" dirty="0" err="1"/>
              <a:t>Ovbiagele</a:t>
            </a:r>
            <a:r>
              <a:rPr lang="de-AT" sz="1200" dirty="0"/>
              <a:t> B, Black HR, </a:t>
            </a:r>
            <a:r>
              <a:rPr lang="de-AT" sz="1200" dirty="0" err="1"/>
              <a:t>Bravata</a:t>
            </a:r>
            <a:r>
              <a:rPr lang="de-AT" sz="1200" dirty="0"/>
              <a:t> DM, </a:t>
            </a:r>
            <a:r>
              <a:rPr lang="de-AT" sz="1200" dirty="0" err="1"/>
              <a:t>Chimowitz</a:t>
            </a:r>
            <a:r>
              <a:rPr lang="de-AT" sz="1200" dirty="0"/>
              <a:t> MI, </a:t>
            </a:r>
            <a:r>
              <a:rPr lang="de-AT" sz="1200" dirty="0" err="1"/>
              <a:t>Ezekowitz</a:t>
            </a:r>
            <a:r>
              <a:rPr lang="de-AT" sz="1200" dirty="0"/>
              <a:t> MD, et al. Guidelines </a:t>
            </a:r>
            <a:r>
              <a:rPr lang="de-AT" sz="1200" dirty="0" err="1"/>
              <a:t>for</a:t>
            </a:r>
            <a:r>
              <a:rPr lang="de-AT" sz="1200" dirty="0"/>
              <a:t> </a:t>
            </a:r>
            <a:r>
              <a:rPr lang="de-AT" sz="1200" dirty="0" err="1"/>
              <a:t>the</a:t>
            </a:r>
            <a:r>
              <a:rPr lang="de-AT" sz="1200" dirty="0"/>
              <a:t> </a:t>
            </a:r>
            <a:r>
              <a:rPr lang="de-AT" sz="1200" dirty="0" err="1"/>
              <a:t>prevention</a:t>
            </a:r>
            <a:r>
              <a:rPr lang="de-AT" sz="1200" dirty="0"/>
              <a:t> </a:t>
            </a:r>
            <a:r>
              <a:rPr lang="de-AT" sz="1200" dirty="0" err="1"/>
              <a:t>of</a:t>
            </a:r>
            <a:r>
              <a:rPr lang="de-AT" sz="1200" dirty="0"/>
              <a:t> </a:t>
            </a:r>
            <a:r>
              <a:rPr lang="de-AT" sz="1200" dirty="0" err="1"/>
              <a:t>stroke</a:t>
            </a:r>
            <a:r>
              <a:rPr lang="de-AT" sz="1200" dirty="0"/>
              <a:t> in </a:t>
            </a:r>
            <a:r>
              <a:rPr lang="de-AT" sz="1200" dirty="0" err="1"/>
              <a:t>patients</a:t>
            </a:r>
            <a:r>
              <a:rPr lang="de-AT" sz="1200" dirty="0"/>
              <a:t> </a:t>
            </a:r>
            <a:r>
              <a:rPr lang="de-AT" sz="1200" dirty="0" err="1"/>
              <a:t>with</a:t>
            </a:r>
            <a:r>
              <a:rPr lang="de-AT" sz="1200" dirty="0"/>
              <a:t> </a:t>
            </a:r>
            <a:r>
              <a:rPr lang="de-AT" sz="1200" dirty="0" err="1"/>
              <a:t>stroke</a:t>
            </a:r>
            <a:r>
              <a:rPr lang="de-AT" sz="1200" dirty="0"/>
              <a:t> </a:t>
            </a:r>
            <a:r>
              <a:rPr lang="de-AT" sz="1200" dirty="0" err="1"/>
              <a:t>and</a:t>
            </a:r>
            <a:r>
              <a:rPr lang="de-AT" sz="1200" dirty="0"/>
              <a:t> transient </a:t>
            </a:r>
            <a:r>
              <a:rPr lang="de-AT" sz="1200" dirty="0" err="1"/>
              <a:t>ischemic</a:t>
            </a:r>
            <a:r>
              <a:rPr lang="de-AT" sz="1200" dirty="0"/>
              <a:t> </a:t>
            </a:r>
            <a:r>
              <a:rPr lang="de-AT" sz="1200" dirty="0" err="1"/>
              <a:t>attack</a:t>
            </a:r>
            <a:r>
              <a:rPr lang="de-AT" sz="1200" dirty="0"/>
              <a:t>: A </a:t>
            </a:r>
            <a:r>
              <a:rPr lang="de-AT" sz="1200" dirty="0" err="1"/>
              <a:t>guideline</a:t>
            </a:r>
            <a:r>
              <a:rPr lang="de-AT" sz="1200" dirty="0"/>
              <a:t> </a:t>
            </a:r>
            <a:r>
              <a:rPr lang="de-AT" sz="1200" dirty="0" err="1"/>
              <a:t>for</a:t>
            </a:r>
            <a:r>
              <a:rPr lang="de-AT" sz="1200" dirty="0"/>
              <a:t> </a:t>
            </a:r>
            <a:r>
              <a:rPr lang="de-AT" sz="1200" dirty="0" err="1"/>
              <a:t>healthcare</a:t>
            </a:r>
            <a:r>
              <a:rPr lang="de-AT" sz="1200" dirty="0"/>
              <a:t> professionals </a:t>
            </a:r>
            <a:r>
              <a:rPr lang="de-AT" sz="1200" dirty="0" err="1"/>
              <a:t>from</a:t>
            </a:r>
            <a:r>
              <a:rPr lang="de-AT" sz="1200" dirty="0"/>
              <a:t> </a:t>
            </a:r>
            <a:r>
              <a:rPr lang="de-AT" sz="1200" dirty="0" err="1"/>
              <a:t>the</a:t>
            </a:r>
            <a:r>
              <a:rPr lang="de-AT" sz="1200" dirty="0"/>
              <a:t> American Heart </a:t>
            </a:r>
            <a:r>
              <a:rPr lang="de-AT" sz="1200" dirty="0" err="1"/>
              <a:t>Association</a:t>
            </a:r>
            <a:r>
              <a:rPr lang="de-AT" sz="1200" dirty="0"/>
              <a:t>/American </a:t>
            </a:r>
            <a:r>
              <a:rPr lang="de-AT" sz="1200" dirty="0" err="1"/>
              <a:t>Stroke</a:t>
            </a:r>
            <a:r>
              <a:rPr lang="de-AT" sz="1200" dirty="0"/>
              <a:t> </a:t>
            </a:r>
            <a:r>
              <a:rPr lang="de-AT" sz="1200" dirty="0" err="1"/>
              <a:t>Association</a:t>
            </a:r>
            <a:r>
              <a:rPr lang="de-AT" sz="1200" dirty="0"/>
              <a:t>. </a:t>
            </a:r>
            <a:r>
              <a:rPr lang="de-AT" sz="1200" i="1" dirty="0" err="1"/>
              <a:t>Stroke</a:t>
            </a:r>
            <a:r>
              <a:rPr lang="de-AT" sz="1200" dirty="0"/>
              <a:t>. 2014;45:2160–2236. </a:t>
            </a:r>
            <a:endParaRPr lang="de-AT" sz="1200" dirty="0" smtClean="0"/>
          </a:p>
          <a:p>
            <a:pPr marL="514350" indent="-514350">
              <a:buAutoNum type="arabicParenR"/>
            </a:pPr>
            <a:r>
              <a:rPr lang="de-AT" sz="1200" dirty="0" err="1" smtClean="0"/>
              <a:t>Wabnitz</a:t>
            </a:r>
            <a:r>
              <a:rPr lang="de-AT" sz="1200" dirty="0" smtClean="0"/>
              <a:t> </a:t>
            </a:r>
            <a:r>
              <a:rPr lang="de-AT" sz="1200" dirty="0"/>
              <a:t>AM, Turan TN. </a:t>
            </a:r>
            <a:r>
              <a:rPr lang="de-AT" sz="1200" dirty="0" err="1"/>
              <a:t>Symptomatic</a:t>
            </a:r>
            <a:r>
              <a:rPr lang="de-AT" sz="1200" dirty="0"/>
              <a:t> </a:t>
            </a:r>
            <a:r>
              <a:rPr lang="de-AT" sz="1200" dirty="0" err="1"/>
              <a:t>Carotid</a:t>
            </a:r>
            <a:r>
              <a:rPr lang="de-AT" sz="1200" dirty="0"/>
              <a:t> </a:t>
            </a:r>
            <a:r>
              <a:rPr lang="de-AT" sz="1200" dirty="0" err="1"/>
              <a:t>Artery</a:t>
            </a:r>
            <a:r>
              <a:rPr lang="de-AT" sz="1200" dirty="0"/>
              <a:t> Stenosis: </a:t>
            </a:r>
            <a:r>
              <a:rPr lang="de-AT" sz="1200" dirty="0" err="1"/>
              <a:t>Surgery</a:t>
            </a:r>
            <a:r>
              <a:rPr lang="de-AT" sz="1200" dirty="0"/>
              <a:t>, </a:t>
            </a:r>
            <a:r>
              <a:rPr lang="de-AT" sz="1200" dirty="0" err="1"/>
              <a:t>Stenting</a:t>
            </a:r>
            <a:r>
              <a:rPr lang="de-AT" sz="1200" dirty="0"/>
              <a:t>, </a:t>
            </a:r>
            <a:r>
              <a:rPr lang="de-AT" sz="1200" dirty="0" err="1"/>
              <a:t>or</a:t>
            </a:r>
            <a:r>
              <a:rPr lang="de-AT" sz="1200" dirty="0"/>
              <a:t> Medical </a:t>
            </a:r>
            <a:r>
              <a:rPr lang="de-AT" sz="1200" dirty="0" err="1"/>
              <a:t>Therapy</a:t>
            </a:r>
            <a:r>
              <a:rPr lang="de-AT" sz="1200" dirty="0"/>
              <a:t>? </a:t>
            </a:r>
            <a:r>
              <a:rPr lang="de-AT" sz="1200" dirty="0" err="1"/>
              <a:t>Curr</a:t>
            </a:r>
            <a:r>
              <a:rPr lang="de-AT" sz="1200" dirty="0"/>
              <a:t>. </a:t>
            </a:r>
            <a:r>
              <a:rPr lang="de-AT" sz="1200" dirty="0" err="1"/>
              <a:t>Treat</a:t>
            </a:r>
            <a:r>
              <a:rPr lang="de-AT" sz="1200" dirty="0"/>
              <a:t>. Options </a:t>
            </a:r>
            <a:r>
              <a:rPr lang="de-AT" sz="1200" dirty="0" err="1"/>
              <a:t>Cardiovasc</a:t>
            </a:r>
            <a:r>
              <a:rPr lang="de-AT" sz="1200" dirty="0"/>
              <a:t>. Med. 2017;19. </a:t>
            </a:r>
            <a:endParaRPr lang="de-AT" sz="1000" dirty="0" smtClean="0"/>
          </a:p>
          <a:p>
            <a:pPr marL="514350" indent="-514350">
              <a:buAutoNum type="arabicParenR"/>
            </a:pPr>
            <a:endParaRPr lang="de-AT" sz="1400" dirty="0" smtClean="0"/>
          </a:p>
          <a:p>
            <a:pPr marL="514350" indent="-514350">
              <a:buAutoNum type="arabicParenR"/>
            </a:pPr>
            <a:endParaRPr lang="de-AT" sz="1400" dirty="0"/>
          </a:p>
        </p:txBody>
      </p:sp>
    </p:spTree>
    <p:extLst>
      <p:ext uri="{BB962C8B-B14F-4D97-AF65-F5344CB8AC3E}">
        <p14:creationId xmlns:p14="http://schemas.microsoft.com/office/powerpoint/2010/main" val="30633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slov 1"/>
          <p:cNvSpPr>
            <a:spLocks noGrp="1"/>
          </p:cNvSpPr>
          <p:nvPr>
            <p:ph type="ctrTitle"/>
          </p:nvPr>
        </p:nvSpPr>
        <p:spPr/>
        <p:txBody>
          <a:bodyPr/>
          <a:lstStyle/>
          <a:p>
            <a:r>
              <a:rPr lang="hr-HR" smtClean="0"/>
              <a:t>Case of the week</a:t>
            </a:r>
          </a:p>
        </p:txBody>
      </p:sp>
      <p:sp>
        <p:nvSpPr>
          <p:cNvPr id="3" name="Podnaslov 2"/>
          <p:cNvSpPr>
            <a:spLocks noGrp="1"/>
          </p:cNvSpPr>
          <p:nvPr>
            <p:ph type="subTitle" idx="1"/>
          </p:nvPr>
        </p:nvSpPr>
        <p:spPr>
          <a:xfrm>
            <a:off x="1403350" y="3573463"/>
            <a:ext cx="6400800" cy="1752600"/>
          </a:xfrm>
        </p:spPr>
        <p:txBody>
          <a:bodyPr rtlCol="0">
            <a:normAutofit/>
          </a:bodyPr>
          <a:lstStyle/>
          <a:p>
            <a:pPr fontAlgn="auto">
              <a:spcAft>
                <a:spcPts val="0"/>
              </a:spcAft>
              <a:buFont typeface="Arial" pitchFamily="34" charset="0"/>
              <a:buNone/>
              <a:defRPr/>
            </a:pPr>
            <a:r>
              <a:rPr lang="hr-HR" dirty="0"/>
              <a:t>Symptomatic Carotid Artery Stenosis (SCS)</a:t>
            </a:r>
          </a:p>
        </p:txBody>
      </p:sp>
      <p:sp>
        <p:nvSpPr>
          <p:cNvPr id="14339" name="TekstniOkvir 3"/>
          <p:cNvSpPr txBox="1">
            <a:spLocks noChangeArrowheads="1"/>
          </p:cNvSpPr>
          <p:nvPr/>
        </p:nvSpPr>
        <p:spPr bwMode="auto">
          <a:xfrm>
            <a:off x="1116013" y="5157788"/>
            <a:ext cx="7200900" cy="646112"/>
          </a:xfrm>
          <a:prstGeom prst="rect">
            <a:avLst/>
          </a:prstGeom>
          <a:noFill/>
          <a:ln w="9525">
            <a:noFill/>
            <a:miter lim="800000"/>
            <a:headEnd/>
            <a:tailEnd/>
          </a:ln>
        </p:spPr>
        <p:txBody>
          <a:bodyPr>
            <a:spAutoFit/>
          </a:bodyPr>
          <a:lstStyle/>
          <a:p>
            <a:r>
              <a:rPr lang="hr-HR">
                <a:latin typeface="Calibri" pitchFamily="34" charset="0"/>
              </a:rPr>
              <a:t>Key words: Carotid Stenosis; Carotid Artery Disease; Symptomatic Carotid Stenosis; Carotid Stenosis Management; Case Report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niOkvir 3"/>
          <p:cNvSpPr txBox="1">
            <a:spLocks noChangeArrowheads="1"/>
          </p:cNvSpPr>
          <p:nvPr/>
        </p:nvSpPr>
        <p:spPr bwMode="auto">
          <a:xfrm>
            <a:off x="323850" y="765175"/>
            <a:ext cx="8351838" cy="2584450"/>
          </a:xfrm>
          <a:prstGeom prst="rect">
            <a:avLst/>
          </a:prstGeom>
          <a:noFill/>
          <a:ln w="9525">
            <a:noFill/>
            <a:miter lim="800000"/>
            <a:headEnd/>
            <a:tailEnd/>
          </a:ln>
        </p:spPr>
        <p:txBody>
          <a:bodyPr>
            <a:spAutoFit/>
          </a:bodyPr>
          <a:lstStyle/>
          <a:p>
            <a:r>
              <a:rPr lang="hr-HR">
                <a:latin typeface="Calibri" pitchFamily="34" charset="0"/>
              </a:rPr>
              <a:t>A 65-year old man comes to the Emergency Department complaining of a brief episode of left sided weakness and slurred speech for the duration of 10 minutes.</a:t>
            </a:r>
          </a:p>
          <a:p>
            <a:endParaRPr lang="hr-HR">
              <a:latin typeface="Calibri" pitchFamily="34" charset="0"/>
            </a:endParaRPr>
          </a:p>
          <a:p>
            <a:r>
              <a:rPr lang="hr-HR">
                <a:latin typeface="Calibri" pitchFamily="34" charset="0"/>
              </a:rPr>
              <a:t>He has a previous history of arterial hypertension, but didn’t take any medications. </a:t>
            </a:r>
          </a:p>
          <a:p>
            <a:r>
              <a:rPr lang="en-US">
                <a:latin typeface="Calibri" pitchFamily="34" charset="0"/>
              </a:rPr>
              <a:t>He</a:t>
            </a:r>
            <a:r>
              <a:rPr lang="hr-HR">
                <a:latin typeface="Calibri" pitchFamily="34" charset="0"/>
              </a:rPr>
              <a:t> </a:t>
            </a:r>
            <a:r>
              <a:rPr lang="en-US">
                <a:latin typeface="Calibri" pitchFamily="34" charset="0"/>
              </a:rPr>
              <a:t>has had no previous stroke or TIA</a:t>
            </a:r>
            <a:r>
              <a:rPr lang="hr-HR">
                <a:latin typeface="Calibri" pitchFamily="34" charset="0"/>
              </a:rPr>
              <a:t>.</a:t>
            </a:r>
          </a:p>
          <a:p>
            <a:endParaRPr lang="hr-HR">
              <a:latin typeface="Calibri" pitchFamily="34" charset="0"/>
            </a:endParaRPr>
          </a:p>
          <a:p>
            <a:r>
              <a:rPr lang="hr-HR">
                <a:latin typeface="Calibri" pitchFamily="34" charset="0"/>
              </a:rPr>
              <a:t>His body mass index is 30. </a:t>
            </a:r>
            <a:r>
              <a:rPr lang="en-US">
                <a:latin typeface="Calibri" pitchFamily="34" charset="0"/>
              </a:rPr>
              <a:t>He is a current smoker of </a:t>
            </a:r>
            <a:r>
              <a:rPr lang="hr-HR">
                <a:latin typeface="Calibri" pitchFamily="34" charset="0"/>
              </a:rPr>
              <a:t>3</a:t>
            </a:r>
            <a:r>
              <a:rPr lang="en-US">
                <a:latin typeface="Calibri" pitchFamily="34" charset="0"/>
              </a:rPr>
              <a:t>0 pack years and consumes moderate amounts of alcoho</a:t>
            </a:r>
            <a:r>
              <a:rPr lang="hr-HR">
                <a:latin typeface="Calibri" pitchFamily="34" charset="0"/>
              </a:rPr>
              <a:t>l</a:t>
            </a:r>
            <a:r>
              <a:rPr lang="en-US">
                <a:latin typeface="Calibri" pitchFamily="34" charset="0"/>
              </a:rPr>
              <a:t>. </a:t>
            </a:r>
            <a:r>
              <a:rPr lang="hr-HR">
                <a:latin typeface="Calibri" pitchFamily="34" charset="0"/>
              </a:rPr>
              <a:t>He is recently retired and lives a sedentary lifestyle</a:t>
            </a:r>
          </a:p>
          <a:p>
            <a:endParaRPr lang="hr-HR">
              <a:latin typeface="Calibri" pitchFamily="34" charset="0"/>
            </a:endParaRPr>
          </a:p>
        </p:txBody>
      </p:sp>
      <p:sp>
        <p:nvSpPr>
          <p:cNvPr id="15362" name="Rezervirano mjesto sadržaja 2"/>
          <p:cNvSpPr>
            <a:spLocks noGrp="1"/>
          </p:cNvSpPr>
          <p:nvPr>
            <p:ph idx="1"/>
          </p:nvPr>
        </p:nvSpPr>
        <p:spPr>
          <a:xfrm>
            <a:off x="179388" y="5113338"/>
            <a:ext cx="8569325" cy="1744662"/>
          </a:xfrm>
        </p:spPr>
        <p:txBody>
          <a:bodyPr/>
          <a:lstStyle/>
          <a:p>
            <a:r>
              <a:rPr lang="en-GB" sz="1800" smtClean="0"/>
              <a:t>Brain CT scan: unremarkable</a:t>
            </a:r>
          </a:p>
          <a:p>
            <a:r>
              <a:rPr lang="en-GB" sz="1800" smtClean="0"/>
              <a:t>Lab tests: fasting glucose 5.5 mmol/L, liver function tests, urea and electrolytes, blood counts and CK levels normal; fasting lipids TC 6.30/Tg 3.07/LDL 3.70/HDL 1.26 mmol/L</a:t>
            </a:r>
          </a:p>
          <a:p>
            <a:r>
              <a:rPr lang="en-GB" sz="1800" smtClean="0"/>
              <a:t>ECG: unremarkable, sinus r</a:t>
            </a:r>
            <a:r>
              <a:rPr lang="hr-HR" sz="1800" smtClean="0"/>
              <a:t>h</a:t>
            </a:r>
            <a:r>
              <a:rPr lang="en-GB" sz="1800" smtClean="0"/>
              <a:t>yt</a:t>
            </a:r>
            <a:r>
              <a:rPr lang="hr-HR" sz="1800" smtClean="0"/>
              <a:t>h</a:t>
            </a:r>
            <a:r>
              <a:rPr lang="en-GB" sz="1800" smtClean="0"/>
              <a:t>m</a:t>
            </a:r>
            <a:r>
              <a:rPr lang="hr-HR" sz="1800" smtClean="0"/>
              <a:t> 70/min</a:t>
            </a:r>
            <a:r>
              <a:rPr lang="en-GB" sz="1800" smtClean="0"/>
              <a:t> </a:t>
            </a:r>
          </a:p>
          <a:p>
            <a:r>
              <a:rPr lang="en-GB" sz="1800" smtClean="0"/>
              <a:t>Carotid Doppler Ultrasonography: &gt;70% stenosis of the right internal carotid artery.</a:t>
            </a:r>
          </a:p>
        </p:txBody>
      </p:sp>
      <p:pic>
        <p:nvPicPr>
          <p:cNvPr id="15363" name="Picture 2"/>
          <p:cNvPicPr>
            <a:picLocks noChangeAspect="1" noChangeArrowheads="1"/>
          </p:cNvPicPr>
          <p:nvPr/>
        </p:nvPicPr>
        <p:blipFill>
          <a:blip r:embed="rId2"/>
          <a:srcRect/>
          <a:stretch>
            <a:fillRect/>
          </a:stretch>
        </p:blipFill>
        <p:spPr bwMode="auto">
          <a:xfrm>
            <a:off x="1763713" y="3213100"/>
            <a:ext cx="1944687" cy="1944688"/>
          </a:xfrm>
          <a:prstGeom prst="rect">
            <a:avLst/>
          </a:prstGeom>
          <a:noFill/>
          <a:ln w="9525">
            <a:noFill/>
            <a:miter lim="800000"/>
            <a:headEnd/>
            <a:tailEnd/>
          </a:ln>
        </p:spPr>
      </p:pic>
      <p:pic>
        <p:nvPicPr>
          <p:cNvPr id="15364" name="Picture 3"/>
          <p:cNvPicPr>
            <a:picLocks noChangeAspect="1" noChangeArrowheads="1"/>
          </p:cNvPicPr>
          <p:nvPr/>
        </p:nvPicPr>
        <p:blipFill>
          <a:blip r:embed="rId3"/>
          <a:srcRect t="16164"/>
          <a:stretch>
            <a:fillRect/>
          </a:stretch>
        </p:blipFill>
        <p:spPr bwMode="auto">
          <a:xfrm>
            <a:off x="4067175" y="3213100"/>
            <a:ext cx="2978150"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slov 1"/>
          <p:cNvSpPr>
            <a:spLocks noGrp="1"/>
          </p:cNvSpPr>
          <p:nvPr>
            <p:ph type="title"/>
          </p:nvPr>
        </p:nvSpPr>
        <p:spPr>
          <a:xfrm>
            <a:off x="468313" y="620713"/>
            <a:ext cx="8229600" cy="1143000"/>
          </a:xfrm>
        </p:spPr>
        <p:txBody>
          <a:bodyPr/>
          <a:lstStyle/>
          <a:p>
            <a:r>
              <a:rPr lang="hr-HR" sz="2400" smtClean="0"/>
              <a:t>Which of the following additional diagnostic workup would be the most appropriate as the next step?</a:t>
            </a:r>
          </a:p>
        </p:txBody>
      </p:sp>
      <p:sp>
        <p:nvSpPr>
          <p:cNvPr id="16386" name="Rezervirano mjesto sadržaja 2"/>
          <p:cNvSpPr>
            <a:spLocks noGrp="1"/>
          </p:cNvSpPr>
          <p:nvPr>
            <p:ph idx="1"/>
          </p:nvPr>
        </p:nvSpPr>
        <p:spPr>
          <a:xfrm>
            <a:off x="1547813" y="2708275"/>
            <a:ext cx="6696075" cy="3014663"/>
          </a:xfrm>
        </p:spPr>
        <p:txBody>
          <a:bodyPr/>
          <a:lstStyle/>
          <a:p>
            <a:pPr marL="514350" indent="-514350">
              <a:buFont typeface="Calibri" pitchFamily="34" charset="0"/>
              <a:buAutoNum type="alphaLcParenR"/>
            </a:pPr>
            <a:r>
              <a:rPr lang="hr-HR" sz="1800" smtClean="0"/>
              <a:t>EEG</a:t>
            </a:r>
          </a:p>
          <a:p>
            <a:pPr marL="514350" indent="-514350">
              <a:buFont typeface="Calibri" pitchFamily="34" charset="0"/>
              <a:buAutoNum type="alphaLcParenR"/>
            </a:pPr>
            <a:r>
              <a:rPr lang="hr-HR" sz="1800" b="1" smtClean="0"/>
              <a:t>CT angiography of the head and neck</a:t>
            </a:r>
          </a:p>
          <a:p>
            <a:pPr marL="514350" indent="-514350">
              <a:buFont typeface="Calibri" pitchFamily="34" charset="0"/>
              <a:buAutoNum type="alphaLcParenR"/>
            </a:pPr>
            <a:r>
              <a:rPr lang="hr-HR" sz="1800" smtClean="0"/>
              <a:t>MRI of the cervical spine</a:t>
            </a:r>
          </a:p>
          <a:p>
            <a:pPr marL="514350" indent="-514350">
              <a:buFont typeface="Calibri" pitchFamily="34" charset="0"/>
              <a:buAutoNum type="alphaLcParenR"/>
            </a:pPr>
            <a:r>
              <a:rPr lang="hr-HR" sz="1800" smtClean="0"/>
              <a:t>TCD</a:t>
            </a:r>
          </a:p>
          <a:p>
            <a:pPr marL="514350" indent="-514350">
              <a:buFont typeface="Calibri" pitchFamily="34" charset="0"/>
              <a:buAutoNum type="alphaLcParenR"/>
            </a:pPr>
            <a:r>
              <a:rPr lang="hr-HR" sz="1800" smtClean="0"/>
              <a:t>Holter ECG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slov 6"/>
          <p:cNvSpPr>
            <a:spLocks noGrp="1"/>
          </p:cNvSpPr>
          <p:nvPr>
            <p:ph type="title"/>
          </p:nvPr>
        </p:nvSpPr>
        <p:spPr>
          <a:xfrm>
            <a:off x="179388" y="0"/>
            <a:ext cx="9144000" cy="1143000"/>
          </a:xfrm>
        </p:spPr>
        <p:txBody>
          <a:bodyPr/>
          <a:lstStyle/>
          <a:p>
            <a:pPr algn="just"/>
            <a:r>
              <a:rPr lang="hr-HR" sz="1800" smtClean="0"/>
              <a:t>CT angiography of the head and neck: Subtotal stenosis of the right internal carotid artery </a:t>
            </a:r>
          </a:p>
        </p:txBody>
      </p:sp>
      <p:pic>
        <p:nvPicPr>
          <p:cNvPr id="17410" name="Picture 3"/>
          <p:cNvPicPr>
            <a:picLocks noGrp="1" noChangeAspect="1" noChangeArrowheads="1"/>
          </p:cNvPicPr>
          <p:nvPr>
            <p:ph sz="half" idx="2"/>
          </p:nvPr>
        </p:nvPicPr>
        <p:blipFill>
          <a:blip r:embed="rId2"/>
          <a:srcRect/>
          <a:stretch>
            <a:fillRect/>
          </a:stretch>
        </p:blipFill>
        <p:spPr>
          <a:xfrm>
            <a:off x="1331913" y="908050"/>
            <a:ext cx="2016125" cy="2689225"/>
          </a:xfrm>
        </p:spPr>
      </p:pic>
      <p:pic>
        <p:nvPicPr>
          <p:cNvPr id="17411" name="Picture 6"/>
          <p:cNvPicPr>
            <a:picLocks noGrp="1" noChangeAspect="1" noChangeArrowheads="1"/>
          </p:cNvPicPr>
          <p:nvPr>
            <p:ph sz="quarter" idx="4"/>
          </p:nvPr>
        </p:nvPicPr>
        <p:blipFill>
          <a:blip r:embed="rId3"/>
          <a:srcRect/>
          <a:stretch>
            <a:fillRect/>
          </a:stretch>
        </p:blipFill>
        <p:spPr>
          <a:xfrm>
            <a:off x="3851275" y="908050"/>
            <a:ext cx="2016125" cy="2689225"/>
          </a:xfrm>
        </p:spPr>
      </p:pic>
      <p:sp>
        <p:nvSpPr>
          <p:cNvPr id="5" name="Content Placeholder 4"/>
          <p:cNvSpPr txBox="1">
            <a:spLocks/>
          </p:cNvSpPr>
          <p:nvPr/>
        </p:nvSpPr>
        <p:spPr>
          <a:xfrm>
            <a:off x="0" y="3716338"/>
            <a:ext cx="9144000" cy="2235200"/>
          </a:xfrm>
          <a:prstGeom prst="rect">
            <a:avLst/>
          </a:prstGeom>
          <a:noFill/>
        </p:spPr>
        <p:txBody>
          <a:bodyPr anchor="b">
            <a:spAutoFit/>
          </a:bodyPr>
          <a:lstStyle/>
          <a:p>
            <a:pPr fontAlgn="auto">
              <a:spcBef>
                <a:spcPct val="20000"/>
              </a:spcBef>
              <a:spcAft>
                <a:spcPts val="0"/>
              </a:spcAft>
              <a:buFont typeface="Arial" pitchFamily="34" charset="0"/>
              <a:buNone/>
              <a:defRPr/>
            </a:pPr>
            <a:r>
              <a:rPr lang="hr-HR" sz="1600" b="1" dirty="0" err="1">
                <a:latin typeface="+mn-lt"/>
                <a:cs typeface="+mn-cs"/>
              </a:rPr>
              <a:t>Learning</a:t>
            </a:r>
            <a:r>
              <a:rPr lang="hr-HR" sz="1600" b="1" dirty="0">
                <a:latin typeface="+mn-lt"/>
                <a:cs typeface="+mn-cs"/>
              </a:rPr>
              <a:t> </a:t>
            </a:r>
            <a:r>
              <a:rPr lang="hr-HR" sz="1600" b="1" dirty="0" err="1">
                <a:latin typeface="+mn-lt"/>
                <a:cs typeface="+mn-cs"/>
              </a:rPr>
              <a:t>point</a:t>
            </a:r>
            <a:r>
              <a:rPr lang="hr-HR" sz="1600" b="1" dirty="0">
                <a:latin typeface="+mn-lt"/>
                <a:cs typeface="+mn-cs"/>
              </a:rPr>
              <a:t>: </a:t>
            </a:r>
            <a:r>
              <a:rPr lang="hr-HR" sz="1600" b="1" dirty="0" err="1">
                <a:latin typeface="+mn-lt"/>
                <a:cs typeface="+mn-cs"/>
              </a:rPr>
              <a:t>diagnostic</a:t>
            </a:r>
            <a:r>
              <a:rPr lang="hr-HR" sz="1600" b="1" dirty="0">
                <a:latin typeface="+mn-lt"/>
                <a:cs typeface="+mn-cs"/>
              </a:rPr>
              <a:t> </a:t>
            </a:r>
            <a:r>
              <a:rPr lang="hr-HR" sz="1600" b="1" dirty="0" err="1">
                <a:latin typeface="+mn-lt"/>
                <a:cs typeface="+mn-cs"/>
              </a:rPr>
              <a:t>workup</a:t>
            </a:r>
            <a:r>
              <a:rPr lang="hr-HR" sz="1600" b="1" dirty="0">
                <a:latin typeface="+mn-lt"/>
                <a:cs typeface="+mn-cs"/>
              </a:rPr>
              <a:t> </a:t>
            </a:r>
            <a:r>
              <a:rPr lang="hr-HR" sz="1600" b="1" dirty="0" err="1">
                <a:latin typeface="+mn-lt"/>
                <a:cs typeface="+mn-cs"/>
              </a:rPr>
              <a:t>in</a:t>
            </a:r>
            <a:r>
              <a:rPr lang="hr-HR" sz="1600" b="1" dirty="0">
                <a:latin typeface="+mn-lt"/>
                <a:cs typeface="+mn-cs"/>
              </a:rPr>
              <a:t> a </a:t>
            </a:r>
            <a:r>
              <a:rPr lang="hr-HR" sz="1600" b="1" dirty="0" err="1">
                <a:latin typeface="+mn-lt"/>
                <a:cs typeface="+mn-cs"/>
              </a:rPr>
              <a:t>patient</a:t>
            </a:r>
            <a:r>
              <a:rPr lang="hr-HR" sz="1600" b="1" dirty="0">
                <a:latin typeface="+mn-lt"/>
                <a:cs typeface="+mn-cs"/>
              </a:rPr>
              <a:t> </a:t>
            </a:r>
            <a:r>
              <a:rPr lang="hr-HR" sz="1600" b="1" dirty="0" err="1">
                <a:latin typeface="+mn-lt"/>
                <a:cs typeface="+mn-cs"/>
              </a:rPr>
              <a:t>with</a:t>
            </a:r>
            <a:r>
              <a:rPr lang="hr-HR" sz="1600" b="1" dirty="0">
                <a:latin typeface="+mn-lt"/>
                <a:cs typeface="+mn-cs"/>
              </a:rPr>
              <a:t> </a:t>
            </a:r>
            <a:r>
              <a:rPr lang="hr-HR" sz="1600" b="1" dirty="0" err="1">
                <a:latin typeface="+mn-lt"/>
                <a:cs typeface="+mn-cs"/>
              </a:rPr>
              <a:t>symptomatic</a:t>
            </a:r>
            <a:r>
              <a:rPr lang="hr-HR" sz="1600" b="1" dirty="0">
                <a:latin typeface="+mn-lt"/>
                <a:cs typeface="+mn-cs"/>
              </a:rPr>
              <a:t> </a:t>
            </a:r>
            <a:r>
              <a:rPr lang="hr-HR" sz="1600" b="1" dirty="0" err="1">
                <a:latin typeface="+mn-lt"/>
                <a:cs typeface="+mn-cs"/>
              </a:rPr>
              <a:t>carotid</a:t>
            </a:r>
            <a:r>
              <a:rPr lang="hr-HR" sz="1600" b="1" dirty="0">
                <a:latin typeface="+mn-lt"/>
                <a:cs typeface="+mn-cs"/>
              </a:rPr>
              <a:t> </a:t>
            </a:r>
            <a:r>
              <a:rPr lang="hr-HR" sz="1600" b="1" dirty="0" err="1">
                <a:latin typeface="+mn-lt"/>
                <a:cs typeface="+mn-cs"/>
              </a:rPr>
              <a:t>artery</a:t>
            </a:r>
            <a:r>
              <a:rPr lang="hr-HR" sz="1600" b="1" dirty="0">
                <a:latin typeface="+mn-lt"/>
                <a:cs typeface="+mn-cs"/>
              </a:rPr>
              <a:t> </a:t>
            </a:r>
            <a:r>
              <a:rPr lang="hr-HR" sz="1600" b="1" dirty="0" err="1">
                <a:latin typeface="+mn-lt"/>
                <a:cs typeface="+mn-cs"/>
              </a:rPr>
              <a:t>disease</a:t>
            </a:r>
            <a:r>
              <a:rPr lang="hr-HR" sz="1600" b="1" dirty="0">
                <a:latin typeface="+mn-lt"/>
                <a:cs typeface="+mn-cs"/>
              </a:rPr>
              <a:t>.</a:t>
            </a:r>
          </a:p>
          <a:p>
            <a:pPr fontAlgn="auto">
              <a:spcBef>
                <a:spcPct val="20000"/>
              </a:spcBef>
              <a:spcAft>
                <a:spcPts val="0"/>
              </a:spcAft>
              <a:buFont typeface="Arial" pitchFamily="34" charset="0"/>
              <a:buNone/>
              <a:defRPr/>
            </a:pPr>
            <a:r>
              <a:rPr lang="en-US" sz="1400" i="1" dirty="0">
                <a:latin typeface="+mn-lt"/>
                <a:cs typeface="+mn-cs"/>
              </a:rPr>
              <a:t>Management of Atherosclerotic Carotid and Vertebral</a:t>
            </a:r>
            <a:r>
              <a:rPr lang="hr-HR" sz="1400" i="1" dirty="0">
                <a:latin typeface="+mn-lt"/>
                <a:cs typeface="+mn-cs"/>
              </a:rPr>
              <a:t> </a:t>
            </a:r>
            <a:r>
              <a:rPr lang="en-US" sz="1400" i="1" dirty="0">
                <a:latin typeface="+mn-lt"/>
                <a:cs typeface="+mn-cs"/>
              </a:rPr>
              <a:t>Artery Disease: 2017 Clinical Practice Guidelines of the European Society for</a:t>
            </a:r>
            <a:r>
              <a:rPr lang="hr-HR" sz="1400" i="1" dirty="0">
                <a:latin typeface="+mn-lt"/>
                <a:cs typeface="+mn-cs"/>
              </a:rPr>
              <a:t> </a:t>
            </a:r>
            <a:r>
              <a:rPr lang="en-US" sz="1400" i="1" dirty="0">
                <a:latin typeface="+mn-lt"/>
                <a:cs typeface="+mn-cs"/>
              </a:rPr>
              <a:t>Vascular Surgery (ESVS)</a:t>
            </a:r>
            <a:r>
              <a:rPr lang="hr-HR" sz="1400" dirty="0">
                <a:latin typeface="+mn-lt"/>
                <a:cs typeface="+mn-cs"/>
              </a:rPr>
              <a:t>:</a:t>
            </a:r>
          </a:p>
          <a:p>
            <a:pPr marL="285750" indent="-285750" fontAlgn="auto">
              <a:spcBef>
                <a:spcPct val="20000"/>
              </a:spcBef>
              <a:spcAft>
                <a:spcPts val="0"/>
              </a:spcAft>
              <a:buFont typeface="Arial" pitchFamily="34" charset="0"/>
              <a:buChar char="•"/>
              <a:defRPr/>
            </a:pPr>
            <a:r>
              <a:rPr lang="en-US" sz="1400" dirty="0">
                <a:latin typeface="+mn-lt"/>
                <a:cs typeface="+mn-cs"/>
              </a:rPr>
              <a:t>Duplex ultrasound (as first-line), </a:t>
            </a:r>
            <a:r>
              <a:rPr lang="hr-HR" sz="1400" dirty="0">
                <a:latin typeface="+mn-lt"/>
                <a:cs typeface="+mn-cs"/>
              </a:rPr>
              <a:t>MSCT </a:t>
            </a:r>
            <a:r>
              <a:rPr lang="en-US" sz="1400" dirty="0">
                <a:latin typeface="+mn-lt"/>
                <a:cs typeface="+mn-cs"/>
              </a:rPr>
              <a:t>angiography and/or </a:t>
            </a:r>
            <a:r>
              <a:rPr lang="hr-HR" sz="1400" dirty="0">
                <a:latin typeface="+mn-lt"/>
                <a:cs typeface="+mn-cs"/>
              </a:rPr>
              <a:t>MR </a:t>
            </a:r>
            <a:r>
              <a:rPr lang="en-US" sz="1400" dirty="0">
                <a:latin typeface="+mn-lt"/>
                <a:cs typeface="+mn-cs"/>
              </a:rPr>
              <a:t>angiography are</a:t>
            </a:r>
            <a:r>
              <a:rPr lang="hr-HR" sz="1400" dirty="0">
                <a:latin typeface="+mn-lt"/>
                <a:cs typeface="+mn-cs"/>
              </a:rPr>
              <a:t> </a:t>
            </a:r>
            <a:r>
              <a:rPr lang="en-US" sz="1400" dirty="0">
                <a:latin typeface="+mn-lt"/>
                <a:cs typeface="+mn-cs"/>
              </a:rPr>
              <a:t>recommended for evaluating the extent and severity of</a:t>
            </a:r>
            <a:r>
              <a:rPr lang="hr-HR" sz="1400" dirty="0">
                <a:latin typeface="+mn-lt"/>
                <a:cs typeface="+mn-cs"/>
              </a:rPr>
              <a:t> </a:t>
            </a:r>
            <a:r>
              <a:rPr lang="en-US" sz="1400" dirty="0" err="1">
                <a:latin typeface="+mn-lt"/>
                <a:cs typeface="+mn-cs"/>
              </a:rPr>
              <a:t>extracranial</a:t>
            </a:r>
            <a:r>
              <a:rPr lang="en-US" sz="1400" dirty="0">
                <a:latin typeface="+mn-lt"/>
                <a:cs typeface="+mn-cs"/>
              </a:rPr>
              <a:t> carotid </a:t>
            </a:r>
            <a:r>
              <a:rPr lang="en-US" sz="1400" dirty="0" err="1">
                <a:latin typeface="+mn-lt"/>
                <a:cs typeface="+mn-cs"/>
              </a:rPr>
              <a:t>stenoses</a:t>
            </a:r>
            <a:r>
              <a:rPr lang="hr-HR" sz="1400" dirty="0">
                <a:latin typeface="+mn-lt"/>
                <a:cs typeface="+mn-cs"/>
              </a:rPr>
              <a:t>.</a:t>
            </a:r>
            <a:endParaRPr lang="en-US" sz="1400" dirty="0">
              <a:latin typeface="+mn-lt"/>
              <a:cs typeface="+mn-cs"/>
            </a:endParaRPr>
          </a:p>
          <a:p>
            <a:pPr marL="285750" indent="-285750" fontAlgn="auto">
              <a:spcBef>
                <a:spcPct val="20000"/>
              </a:spcBef>
              <a:spcAft>
                <a:spcPts val="0"/>
              </a:spcAft>
              <a:buFont typeface="Arial" pitchFamily="34" charset="0"/>
              <a:buChar char="•"/>
              <a:defRPr/>
            </a:pPr>
            <a:r>
              <a:rPr lang="en-US" sz="1400" dirty="0">
                <a:latin typeface="+mn-lt"/>
                <a:cs typeface="+mn-cs"/>
              </a:rPr>
              <a:t>When </a:t>
            </a:r>
            <a:r>
              <a:rPr lang="hr-HR" sz="1400" dirty="0">
                <a:latin typeface="+mn-lt"/>
                <a:cs typeface="+mn-cs"/>
              </a:rPr>
              <a:t>CEA </a:t>
            </a:r>
            <a:r>
              <a:rPr lang="en-US" sz="1400" dirty="0">
                <a:latin typeface="+mn-lt"/>
                <a:cs typeface="+mn-cs"/>
              </a:rPr>
              <a:t>is being considered, it is</a:t>
            </a:r>
            <a:r>
              <a:rPr lang="hr-HR" sz="1400" dirty="0">
                <a:latin typeface="+mn-lt"/>
                <a:cs typeface="+mn-cs"/>
              </a:rPr>
              <a:t> </a:t>
            </a:r>
            <a:r>
              <a:rPr lang="en-US" sz="1400" dirty="0">
                <a:latin typeface="+mn-lt"/>
                <a:cs typeface="+mn-cs"/>
              </a:rPr>
              <a:t>recommended that Duplex ultrasound </a:t>
            </a:r>
            <a:r>
              <a:rPr lang="en-US" sz="1400" dirty="0" err="1">
                <a:latin typeface="+mn-lt"/>
                <a:cs typeface="+mn-cs"/>
              </a:rPr>
              <a:t>stenosis</a:t>
            </a:r>
            <a:r>
              <a:rPr lang="en-US" sz="1400" dirty="0">
                <a:latin typeface="+mn-lt"/>
                <a:cs typeface="+mn-cs"/>
              </a:rPr>
              <a:t> estimation be</a:t>
            </a:r>
            <a:r>
              <a:rPr lang="hr-HR" sz="1400" dirty="0">
                <a:latin typeface="+mn-lt"/>
                <a:cs typeface="+mn-cs"/>
              </a:rPr>
              <a:t> </a:t>
            </a:r>
            <a:r>
              <a:rPr lang="en-US" sz="1400" dirty="0">
                <a:latin typeface="+mn-lt"/>
                <a:cs typeface="+mn-cs"/>
              </a:rPr>
              <a:t>corroborated by </a:t>
            </a:r>
            <a:r>
              <a:rPr lang="hr-HR" sz="1400" dirty="0">
                <a:latin typeface="+mn-lt"/>
                <a:cs typeface="+mn-cs"/>
              </a:rPr>
              <a:t>CT </a:t>
            </a:r>
            <a:r>
              <a:rPr lang="en-US" sz="1400" dirty="0">
                <a:latin typeface="+mn-lt"/>
                <a:cs typeface="+mn-cs"/>
              </a:rPr>
              <a:t>angiography or</a:t>
            </a:r>
            <a:r>
              <a:rPr lang="hr-HR" sz="1400" dirty="0">
                <a:latin typeface="+mn-lt"/>
                <a:cs typeface="+mn-cs"/>
              </a:rPr>
              <a:t> MR </a:t>
            </a:r>
            <a:r>
              <a:rPr lang="en-US" sz="1400" dirty="0">
                <a:latin typeface="+mn-lt"/>
                <a:cs typeface="+mn-cs"/>
              </a:rPr>
              <a:t>angiography, or by a repeat Duplex</a:t>
            </a:r>
            <a:r>
              <a:rPr lang="hr-HR" sz="1400" dirty="0">
                <a:latin typeface="+mn-lt"/>
                <a:cs typeface="+mn-cs"/>
              </a:rPr>
              <a:t> </a:t>
            </a:r>
            <a:r>
              <a:rPr lang="en-US" sz="1400" dirty="0">
                <a:latin typeface="+mn-lt"/>
                <a:cs typeface="+mn-cs"/>
              </a:rPr>
              <a:t>ultrasound performed by a second operator</a:t>
            </a:r>
            <a:r>
              <a:rPr lang="hr-HR" sz="1400" dirty="0">
                <a:latin typeface="+mn-lt"/>
                <a:cs typeface="+mn-cs"/>
              </a:rPr>
              <a:t>.</a:t>
            </a:r>
            <a:endParaRPr lang="en-US" sz="1400" dirty="0">
              <a:latin typeface="+mn-lt"/>
              <a:cs typeface="+mn-cs"/>
            </a:endParaRPr>
          </a:p>
          <a:p>
            <a:pPr marL="285750" indent="-285750" fontAlgn="auto">
              <a:spcBef>
                <a:spcPct val="20000"/>
              </a:spcBef>
              <a:spcAft>
                <a:spcPts val="0"/>
              </a:spcAft>
              <a:buFont typeface="Arial" pitchFamily="34" charset="0"/>
              <a:buChar char="•"/>
              <a:defRPr/>
            </a:pPr>
            <a:r>
              <a:rPr lang="en-US" sz="1400" dirty="0">
                <a:latin typeface="+mn-lt"/>
                <a:cs typeface="+mn-cs"/>
              </a:rPr>
              <a:t>When </a:t>
            </a:r>
            <a:r>
              <a:rPr lang="hr-HR" sz="1400" dirty="0">
                <a:latin typeface="+mn-lt"/>
                <a:cs typeface="+mn-cs"/>
              </a:rPr>
              <a:t>CAS </a:t>
            </a:r>
            <a:r>
              <a:rPr lang="en-US" sz="1400" dirty="0">
                <a:latin typeface="+mn-lt"/>
                <a:cs typeface="+mn-cs"/>
              </a:rPr>
              <a:t>is being considered, it is</a:t>
            </a:r>
            <a:r>
              <a:rPr lang="hr-HR" sz="1400" dirty="0">
                <a:latin typeface="+mn-lt"/>
                <a:cs typeface="+mn-cs"/>
              </a:rPr>
              <a:t> </a:t>
            </a:r>
            <a:r>
              <a:rPr lang="en-US" sz="1400" dirty="0">
                <a:latin typeface="+mn-lt"/>
                <a:cs typeface="+mn-cs"/>
              </a:rPr>
              <a:t>recommended that any Duplex ultrasound study be followed</a:t>
            </a:r>
            <a:r>
              <a:rPr lang="hr-HR" sz="1400" dirty="0">
                <a:latin typeface="+mn-lt"/>
                <a:cs typeface="+mn-cs"/>
              </a:rPr>
              <a:t> </a:t>
            </a:r>
            <a:r>
              <a:rPr lang="en-US" sz="1400" dirty="0">
                <a:latin typeface="+mn-lt"/>
                <a:cs typeface="+mn-cs"/>
              </a:rPr>
              <a:t>by </a:t>
            </a:r>
            <a:r>
              <a:rPr lang="hr-HR" sz="1400" dirty="0">
                <a:latin typeface="+mn-lt"/>
                <a:cs typeface="+mn-cs"/>
              </a:rPr>
              <a:t>CT </a:t>
            </a:r>
            <a:r>
              <a:rPr lang="en-US" sz="1400" dirty="0">
                <a:latin typeface="+mn-lt"/>
                <a:cs typeface="+mn-cs"/>
              </a:rPr>
              <a:t>angiography or </a:t>
            </a:r>
            <a:r>
              <a:rPr lang="hr-HR" sz="1400" dirty="0">
                <a:latin typeface="+mn-lt"/>
                <a:cs typeface="+mn-cs"/>
              </a:rPr>
              <a:t>MR </a:t>
            </a:r>
            <a:r>
              <a:rPr lang="en-US" sz="1400" dirty="0">
                <a:latin typeface="+mn-lt"/>
                <a:cs typeface="+mn-cs"/>
              </a:rPr>
              <a:t>angiography which will provide additional</a:t>
            </a:r>
            <a:r>
              <a:rPr lang="hr-HR" sz="1400" dirty="0">
                <a:latin typeface="+mn-lt"/>
                <a:cs typeface="+mn-cs"/>
              </a:rPr>
              <a:t> </a:t>
            </a:r>
            <a:r>
              <a:rPr lang="en-US" sz="1400" dirty="0">
                <a:latin typeface="+mn-lt"/>
                <a:cs typeface="+mn-cs"/>
              </a:rPr>
              <a:t>information on the aortic arch, the extra- and</a:t>
            </a:r>
            <a:r>
              <a:rPr lang="hr-HR" sz="1400" dirty="0">
                <a:latin typeface="+mn-lt"/>
                <a:cs typeface="+mn-cs"/>
              </a:rPr>
              <a:t> </a:t>
            </a:r>
            <a:r>
              <a:rPr lang="en-US" sz="1400" dirty="0">
                <a:latin typeface="+mn-lt"/>
                <a:cs typeface="+mn-cs"/>
              </a:rPr>
              <a:t>intracranial circulation</a:t>
            </a:r>
            <a:r>
              <a:rPr lang="hr-HR" sz="1400" dirty="0">
                <a:latin typeface="+mn-lt"/>
                <a:cs typeface="+mn-cs"/>
              </a:rPr>
              <a:t>.</a:t>
            </a:r>
            <a:endParaRPr lang="en-US" sz="1400" dirty="0">
              <a:latin typeface="+mn-lt"/>
              <a:cs typeface="+mn-cs"/>
            </a:endParaRPr>
          </a:p>
        </p:txBody>
      </p:sp>
      <p:sp>
        <p:nvSpPr>
          <p:cNvPr id="17413" name="TextBox 5"/>
          <p:cNvSpPr txBox="1">
            <a:spLocks noChangeArrowheads="1"/>
          </p:cNvSpPr>
          <p:nvPr/>
        </p:nvSpPr>
        <p:spPr bwMode="auto">
          <a:xfrm>
            <a:off x="5364163" y="6021388"/>
            <a:ext cx="3529012" cy="246062"/>
          </a:xfrm>
          <a:prstGeom prst="rect">
            <a:avLst/>
          </a:prstGeom>
          <a:noFill/>
          <a:ln w="9525">
            <a:noFill/>
            <a:miter lim="800000"/>
            <a:headEnd/>
            <a:tailEnd/>
          </a:ln>
        </p:spPr>
        <p:txBody>
          <a:bodyPr>
            <a:spAutoFit/>
          </a:bodyPr>
          <a:lstStyle/>
          <a:p>
            <a:r>
              <a:rPr lang="pt-BR" sz="1000" dirty="0" smtClean="0">
                <a:latin typeface="Calibri" pitchFamily="34" charset="0"/>
              </a:rPr>
              <a:t>1) Eur </a:t>
            </a:r>
            <a:r>
              <a:rPr lang="pt-BR" sz="1000" dirty="0">
                <a:latin typeface="Calibri" pitchFamily="34" charset="0"/>
              </a:rPr>
              <a:t>J Vasc Endovasc Surg (2018) 55, 3e81</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slov 1"/>
          <p:cNvSpPr>
            <a:spLocks noGrp="1"/>
          </p:cNvSpPr>
          <p:nvPr>
            <p:ph type="title"/>
          </p:nvPr>
        </p:nvSpPr>
        <p:spPr>
          <a:xfrm>
            <a:off x="611188" y="260350"/>
            <a:ext cx="7632700" cy="1143000"/>
          </a:xfrm>
        </p:spPr>
        <p:txBody>
          <a:bodyPr/>
          <a:lstStyle/>
          <a:p>
            <a:r>
              <a:rPr lang="hr-HR" sz="2400" smtClean="0"/>
              <a:t>According to the current definition, how long do the clinical signs last in TIA?</a:t>
            </a:r>
          </a:p>
        </p:txBody>
      </p:sp>
      <p:sp>
        <p:nvSpPr>
          <p:cNvPr id="18434" name="Rezervirano mjesto sadržaja 2"/>
          <p:cNvSpPr>
            <a:spLocks noGrp="1"/>
          </p:cNvSpPr>
          <p:nvPr>
            <p:ph idx="1"/>
          </p:nvPr>
        </p:nvSpPr>
        <p:spPr>
          <a:xfrm>
            <a:off x="457200" y="2781300"/>
            <a:ext cx="8229600" cy="3344863"/>
          </a:xfrm>
        </p:spPr>
        <p:txBody>
          <a:bodyPr/>
          <a:lstStyle/>
          <a:p>
            <a:r>
              <a:rPr lang="hr-HR" sz="2000" smtClean="0"/>
              <a:t>Less than 30min</a:t>
            </a:r>
          </a:p>
          <a:p>
            <a:r>
              <a:rPr lang="hr-HR" sz="2000" smtClean="0"/>
              <a:t> Less than 1 hour</a:t>
            </a:r>
          </a:p>
          <a:p>
            <a:r>
              <a:rPr lang="hr-HR" sz="2000" smtClean="0"/>
              <a:t>Less than 24 hours</a:t>
            </a:r>
          </a:p>
          <a:p>
            <a:r>
              <a:rPr lang="hr-HR" sz="2000" b="1" smtClean="0"/>
              <a:t>Time duration is not defined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kstniOkvir 3"/>
          <p:cNvSpPr txBox="1">
            <a:spLocks noChangeArrowheads="1"/>
          </p:cNvSpPr>
          <p:nvPr/>
        </p:nvSpPr>
        <p:spPr bwMode="auto">
          <a:xfrm>
            <a:off x="5003800" y="6092825"/>
            <a:ext cx="3744913" cy="369888"/>
          </a:xfrm>
          <a:prstGeom prst="rect">
            <a:avLst/>
          </a:prstGeom>
          <a:noFill/>
          <a:ln w="9525">
            <a:noFill/>
            <a:miter lim="800000"/>
            <a:headEnd/>
            <a:tailEnd/>
          </a:ln>
        </p:spPr>
        <p:txBody>
          <a:bodyPr>
            <a:spAutoFit/>
          </a:bodyPr>
          <a:lstStyle/>
          <a:p>
            <a:r>
              <a:rPr lang="de-AT" sz="1200" dirty="0" smtClean="0">
                <a:latin typeface="Calibri" pitchFamily="34" charset="0"/>
              </a:rPr>
              <a:t>2) </a:t>
            </a:r>
            <a:r>
              <a:rPr lang="hr-HR" sz="1200" dirty="0" smtClean="0">
                <a:latin typeface="Calibri" pitchFamily="34" charset="0"/>
              </a:rPr>
              <a:t>Stroke</a:t>
            </a:r>
            <a:r>
              <a:rPr lang="hr-HR" sz="1200" dirty="0">
                <a:latin typeface="Calibri" pitchFamily="34" charset="0"/>
              </a:rPr>
              <a:t>. 2009;40:2276-2293</a:t>
            </a:r>
            <a:r>
              <a:rPr lang="hr-HR" dirty="0">
                <a:latin typeface="Calibri" pitchFamily="34" charset="0"/>
              </a:rPr>
              <a:t>.</a:t>
            </a:r>
          </a:p>
        </p:txBody>
      </p:sp>
      <p:sp>
        <p:nvSpPr>
          <p:cNvPr id="19458" name="TekstniOkvir 4"/>
          <p:cNvSpPr txBox="1">
            <a:spLocks noChangeArrowheads="1"/>
          </p:cNvSpPr>
          <p:nvPr/>
        </p:nvSpPr>
        <p:spPr bwMode="auto">
          <a:xfrm>
            <a:off x="179388" y="1268413"/>
            <a:ext cx="8748712" cy="3048000"/>
          </a:xfrm>
          <a:prstGeom prst="rect">
            <a:avLst/>
          </a:prstGeom>
          <a:noFill/>
          <a:ln w="9525">
            <a:noFill/>
            <a:miter lim="800000"/>
            <a:headEnd/>
            <a:tailEnd/>
          </a:ln>
        </p:spPr>
        <p:txBody>
          <a:bodyPr>
            <a:spAutoFit/>
          </a:bodyPr>
          <a:lstStyle/>
          <a:p>
            <a:pPr algn="just"/>
            <a:r>
              <a:rPr lang="hr-HR" sz="1600" b="1">
                <a:latin typeface="Calibri" pitchFamily="34" charset="0"/>
              </a:rPr>
              <a:t>Learning point: definition of TIA</a:t>
            </a:r>
          </a:p>
          <a:p>
            <a:pPr algn="just"/>
            <a:endParaRPr lang="hr-HR" sz="1600" b="1">
              <a:latin typeface="Calibri" pitchFamily="34" charset="0"/>
            </a:endParaRPr>
          </a:p>
          <a:p>
            <a:pPr algn="just"/>
            <a:r>
              <a:rPr lang="en-US" sz="1600">
                <a:latin typeface="Calibri" pitchFamily="34" charset="0"/>
              </a:rPr>
              <a:t>A 24-hour duration of symptoms does not accurately demarcate patients with and without tissue</a:t>
            </a:r>
            <a:r>
              <a:rPr lang="hr-HR" sz="1600">
                <a:latin typeface="Calibri" pitchFamily="34" charset="0"/>
              </a:rPr>
              <a:t> </a:t>
            </a:r>
            <a:r>
              <a:rPr lang="en-US" sz="1600">
                <a:latin typeface="Calibri" pitchFamily="34" charset="0"/>
              </a:rPr>
              <a:t>infarction</a:t>
            </a:r>
            <a:r>
              <a:rPr lang="hr-HR" sz="1600">
                <a:latin typeface="Calibri" pitchFamily="34" charset="0"/>
              </a:rPr>
              <a:t>. </a:t>
            </a:r>
            <a:r>
              <a:rPr lang="en-US" sz="1600">
                <a:latin typeface="Calibri" pitchFamily="34" charset="0"/>
              </a:rPr>
              <a:t>Defining TIA with a 24-hour maximum duration has the potential to delay the initiation of effective stroke therapies</a:t>
            </a:r>
            <a:r>
              <a:rPr lang="hr-HR" sz="1600">
                <a:latin typeface="Calibri" pitchFamily="34" charset="0"/>
              </a:rPr>
              <a:t>. </a:t>
            </a:r>
            <a:r>
              <a:rPr lang="en-US" sz="1600">
                <a:latin typeface="Calibri" pitchFamily="34" charset="0"/>
              </a:rPr>
              <a:t>The frequency distribution of durations of transiently symptomatic cerebral ischemic events shows no special relationship to the 24-hour time point</a:t>
            </a:r>
            <a:r>
              <a:rPr lang="hr-HR" sz="1600">
                <a:latin typeface="Calibri" pitchFamily="34" charset="0"/>
              </a:rPr>
              <a:t>. </a:t>
            </a:r>
            <a:r>
              <a:rPr lang="en-US" sz="1600">
                <a:latin typeface="Calibri" pitchFamily="34" charset="0"/>
              </a:rPr>
              <a:t>A tissue-based definition of TIA will harmonize cerebrovascular nosology with other ischemic conditions and appropriately direct diagnostic attention to identifying the cause of ischemia and whether brain injury occurre</a:t>
            </a:r>
            <a:r>
              <a:rPr lang="hr-HR" sz="1600">
                <a:latin typeface="Calibri" pitchFamily="34" charset="0"/>
              </a:rPr>
              <a:t>d. </a:t>
            </a:r>
            <a:r>
              <a:rPr lang="en-US" sz="1600">
                <a:latin typeface="Calibri" pitchFamily="34" charset="0"/>
              </a:rPr>
              <a:t>It is impossible to define a specific time cutoff that can distinguish whether a symptomatic ischemic event</a:t>
            </a:r>
            <a:r>
              <a:rPr lang="hr-HR" sz="1600">
                <a:latin typeface="Calibri" pitchFamily="34" charset="0"/>
              </a:rPr>
              <a:t> </a:t>
            </a:r>
            <a:r>
              <a:rPr lang="en-US" sz="1600">
                <a:latin typeface="Calibri" pitchFamily="34" charset="0"/>
              </a:rPr>
              <a:t>will result in brain injury with high sensitivity and specificity</a:t>
            </a:r>
            <a:r>
              <a:rPr lang="hr-HR" sz="1600">
                <a:latin typeface="Calibri" pitchFamily="34" charset="0"/>
              </a:rPr>
              <a:t>. </a:t>
            </a:r>
          </a:p>
          <a:p>
            <a:pPr algn="just"/>
            <a:r>
              <a:rPr lang="en-US" sz="1600">
                <a:latin typeface="Calibri" pitchFamily="34" charset="0"/>
              </a:rPr>
              <a:t>AHA-Endorsed Revised Definition of TIA</a:t>
            </a:r>
            <a:r>
              <a:rPr lang="hr-HR" sz="1600">
                <a:latin typeface="Calibri" pitchFamily="34" charset="0"/>
              </a:rPr>
              <a:t>:</a:t>
            </a:r>
            <a:r>
              <a:rPr lang="en-US" sz="1600">
                <a:latin typeface="Calibri" pitchFamily="34" charset="0"/>
              </a:rPr>
              <a:t> a transient episode of neurological dysfunction caused by focal brain, spinal cord, or retinal ischemia, without acute infarction.</a:t>
            </a:r>
            <a:endParaRPr lang="hr-HR" sz="16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5175"/>
            <a:ext cx="8229600" cy="1143000"/>
          </a:xfrm>
        </p:spPr>
        <p:txBody>
          <a:bodyPr/>
          <a:lstStyle/>
          <a:p>
            <a:r>
              <a:rPr lang="hr-HR" sz="2400" smtClean="0"/>
              <a:t>What kind of intervention would be the most appropriate for this patient?</a:t>
            </a:r>
            <a:endParaRPr lang="en-US" sz="2400" smtClean="0"/>
          </a:p>
        </p:txBody>
      </p:sp>
      <p:sp>
        <p:nvSpPr>
          <p:cNvPr id="3" name="Content Placeholder 2"/>
          <p:cNvSpPr>
            <a:spLocks noGrp="1"/>
          </p:cNvSpPr>
          <p:nvPr>
            <p:ph idx="1"/>
          </p:nvPr>
        </p:nvSpPr>
        <p:spPr>
          <a:xfrm>
            <a:off x="446088" y="2349500"/>
            <a:ext cx="8229600" cy="1252538"/>
          </a:xfrm>
        </p:spPr>
        <p:txBody>
          <a:bodyPr rtlCol="0">
            <a:normAutofit fontScale="92500" lnSpcReduction="20000"/>
          </a:bodyPr>
          <a:lstStyle/>
          <a:p>
            <a:pPr fontAlgn="auto">
              <a:lnSpc>
                <a:spcPct val="150000"/>
              </a:lnSpc>
              <a:spcAft>
                <a:spcPts val="0"/>
              </a:spcAft>
              <a:buFont typeface="Arial" pitchFamily="34" charset="0"/>
              <a:buChar char="•"/>
              <a:defRPr/>
            </a:pPr>
            <a:r>
              <a:rPr lang="hr-HR" sz="1800" dirty="0"/>
              <a:t>Medical treatment alone</a:t>
            </a:r>
          </a:p>
          <a:p>
            <a:pPr fontAlgn="auto">
              <a:lnSpc>
                <a:spcPct val="150000"/>
              </a:lnSpc>
              <a:spcAft>
                <a:spcPts val="0"/>
              </a:spcAft>
              <a:buFont typeface="Arial" pitchFamily="34" charset="0"/>
              <a:buChar char="•"/>
              <a:defRPr/>
            </a:pPr>
            <a:r>
              <a:rPr lang="hr-HR" sz="1800" b="1" dirty="0"/>
              <a:t>Carotid endarterectomy (CEA)</a:t>
            </a:r>
          </a:p>
          <a:p>
            <a:pPr fontAlgn="auto">
              <a:lnSpc>
                <a:spcPct val="150000"/>
              </a:lnSpc>
              <a:spcAft>
                <a:spcPts val="0"/>
              </a:spcAft>
              <a:buFont typeface="Arial" pitchFamily="34" charset="0"/>
              <a:buChar char="•"/>
              <a:defRPr/>
            </a:pPr>
            <a:r>
              <a:rPr lang="hr-HR" sz="1800" dirty="0"/>
              <a:t>Carotid angioplasty/stenting (CAS)</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50825" y="476250"/>
            <a:ext cx="8532813" cy="2111375"/>
          </a:xfrm>
        </p:spPr>
        <p:txBody>
          <a:bodyPr rtlCol="0">
            <a:spAutoFit/>
          </a:bodyPr>
          <a:lstStyle/>
          <a:p>
            <a:pPr marL="0" indent="0" fontAlgn="auto">
              <a:spcAft>
                <a:spcPts val="0"/>
              </a:spcAft>
              <a:buFont typeface="Arial" pitchFamily="34" charset="0"/>
              <a:buNone/>
              <a:defRPr/>
            </a:pPr>
            <a:r>
              <a:rPr lang="hr-HR" sz="1600" b="1" dirty="0"/>
              <a:t>Learning point: management of symptomatic carotid artery stenosis.</a:t>
            </a:r>
          </a:p>
          <a:p>
            <a:pPr fontAlgn="auto">
              <a:spcAft>
                <a:spcPts val="0"/>
              </a:spcAft>
              <a:buFont typeface="Arial" pitchFamily="34" charset="0"/>
              <a:buChar char="•"/>
              <a:defRPr/>
            </a:pPr>
            <a:endParaRPr lang="hr-HR" sz="1600" dirty="0"/>
          </a:p>
          <a:p>
            <a:pPr marL="285750" indent="-285750" fontAlgn="auto">
              <a:spcBef>
                <a:spcPts val="0"/>
              </a:spcBef>
              <a:spcAft>
                <a:spcPts val="0"/>
              </a:spcAft>
              <a:buFont typeface="Arial" pitchFamily="34" charset="0"/>
              <a:buNone/>
              <a:defRPr/>
            </a:pPr>
            <a:r>
              <a:rPr lang="hr-HR" sz="1600" dirty="0" err="1"/>
              <a:t>All</a:t>
            </a:r>
            <a:r>
              <a:rPr lang="hr-HR" sz="1600" dirty="0"/>
              <a:t> the guidelines with CEA recommendations </a:t>
            </a:r>
            <a:r>
              <a:rPr lang="en-US" sz="1600" dirty="0"/>
              <a:t>endorsed CEA for patients with severe</a:t>
            </a:r>
            <a:r>
              <a:rPr lang="hr-HR" sz="1600" dirty="0"/>
              <a:t> </a:t>
            </a:r>
            <a:r>
              <a:rPr lang="en-US" sz="1600" dirty="0"/>
              <a:t>(≈70%–99%</a:t>
            </a:r>
            <a:endParaRPr lang="hr-HR" sz="1600" dirty="0"/>
          </a:p>
          <a:p>
            <a:pPr marL="285750" indent="-285750" fontAlgn="auto">
              <a:spcBef>
                <a:spcPts val="0"/>
              </a:spcBef>
              <a:spcAft>
                <a:spcPts val="0"/>
              </a:spcAft>
              <a:buFont typeface="Arial" pitchFamily="34" charset="0"/>
              <a:buNone/>
              <a:defRPr/>
            </a:pPr>
            <a:r>
              <a:rPr lang="en-US" sz="1600" dirty="0"/>
              <a:t>by NASCET)</a:t>
            </a:r>
            <a:r>
              <a:rPr lang="hr-HR" sz="1600" dirty="0"/>
              <a:t> </a:t>
            </a:r>
            <a:r>
              <a:rPr lang="en-US" sz="1600" dirty="0"/>
              <a:t>average-CEA-risk SCS by recommending that it should be provided</a:t>
            </a:r>
            <a:r>
              <a:rPr lang="hr-HR" sz="1600" dirty="0"/>
              <a:t> </a:t>
            </a:r>
            <a:r>
              <a:rPr lang="en-US" sz="1600" dirty="0"/>
              <a:t>or may be</a:t>
            </a:r>
            <a:r>
              <a:rPr lang="hr-HR" sz="1600" dirty="0"/>
              <a:t> </a:t>
            </a:r>
            <a:r>
              <a:rPr lang="en-US" sz="1600" dirty="0"/>
              <a:t>provided</a:t>
            </a:r>
            <a:r>
              <a:rPr lang="hr-HR" sz="1600" dirty="0"/>
              <a:t>.</a:t>
            </a:r>
          </a:p>
          <a:p>
            <a:pPr marL="285750" indent="-285750" fontAlgn="auto">
              <a:spcBef>
                <a:spcPts val="0"/>
              </a:spcBef>
              <a:spcAft>
                <a:spcPts val="0"/>
              </a:spcAft>
              <a:buFont typeface="Arial" pitchFamily="34" charset="0"/>
              <a:buNone/>
              <a:defRPr/>
            </a:pPr>
            <a:r>
              <a:rPr lang="hr-HR" sz="1600" dirty="0"/>
              <a:t>CAS should be or may be provided in patients with </a:t>
            </a:r>
            <a:r>
              <a:rPr lang="en-US" sz="1600" dirty="0"/>
              <a:t>high-CEA risk because of</a:t>
            </a:r>
            <a:r>
              <a:rPr lang="hr-HR" sz="1600" dirty="0"/>
              <a:t> </a:t>
            </a:r>
            <a:r>
              <a:rPr lang="en-US" sz="1600" dirty="0"/>
              <a:t>vascular anatomy or</a:t>
            </a:r>
            <a:r>
              <a:rPr lang="hr-HR" sz="1600" dirty="0"/>
              <a:t> </a:t>
            </a:r>
          </a:p>
          <a:p>
            <a:pPr marL="285750" indent="-285750" fontAlgn="auto">
              <a:spcBef>
                <a:spcPts val="0"/>
              </a:spcBef>
              <a:spcAft>
                <a:spcPts val="0"/>
              </a:spcAft>
              <a:buFont typeface="Arial" pitchFamily="34" charset="0"/>
              <a:buNone/>
              <a:defRPr/>
            </a:pPr>
            <a:r>
              <a:rPr lang="en-US" sz="1600" dirty="0"/>
              <a:t>medical</a:t>
            </a:r>
            <a:r>
              <a:rPr lang="hr-HR" sz="1600" dirty="0"/>
              <a:t> </a:t>
            </a:r>
            <a:r>
              <a:rPr lang="en-US" sz="1600" dirty="0" err="1"/>
              <a:t>comorbidities</a:t>
            </a:r>
            <a:r>
              <a:rPr lang="en-US" sz="1600" dirty="0"/>
              <a:t>.</a:t>
            </a:r>
            <a:endParaRPr lang="hr-HR" sz="1600" dirty="0"/>
          </a:p>
          <a:p>
            <a:pPr marL="285750" indent="-285750" fontAlgn="auto">
              <a:spcBef>
                <a:spcPts val="0"/>
              </a:spcBef>
              <a:spcAft>
                <a:spcPts val="0"/>
              </a:spcAft>
              <a:buFont typeface="Arial" pitchFamily="34" charset="0"/>
              <a:buNone/>
              <a:defRPr/>
            </a:pPr>
            <a:r>
              <a:rPr lang="en-US" sz="1600" dirty="0"/>
              <a:t>No guidelines contained endorsements of medical treatment</a:t>
            </a:r>
            <a:r>
              <a:rPr lang="hr-HR" sz="1600" dirty="0"/>
              <a:t> </a:t>
            </a:r>
            <a:r>
              <a:rPr lang="en-US" sz="1600" dirty="0"/>
              <a:t>alone in patients with moderate or</a:t>
            </a:r>
            <a:endParaRPr lang="hr-HR" sz="1600" dirty="0"/>
          </a:p>
          <a:p>
            <a:pPr marL="285750" indent="-285750" fontAlgn="auto">
              <a:spcBef>
                <a:spcPts val="0"/>
              </a:spcBef>
              <a:spcAft>
                <a:spcPts val="0"/>
              </a:spcAft>
              <a:buFont typeface="Arial" pitchFamily="34" charset="0"/>
              <a:buNone/>
              <a:defRPr/>
            </a:pPr>
            <a:r>
              <a:rPr lang="en-US" sz="1600" dirty="0"/>
              <a:t>severe average-CEA-risk SCS.</a:t>
            </a:r>
            <a:endParaRPr lang="hr-HR" sz="1600" dirty="0"/>
          </a:p>
        </p:txBody>
      </p:sp>
      <p:sp>
        <p:nvSpPr>
          <p:cNvPr id="21506" name="TextBox 4"/>
          <p:cNvSpPr txBox="1">
            <a:spLocks noChangeArrowheads="1"/>
          </p:cNvSpPr>
          <p:nvPr/>
        </p:nvSpPr>
        <p:spPr bwMode="auto">
          <a:xfrm>
            <a:off x="4716463" y="2708275"/>
            <a:ext cx="3995737" cy="247650"/>
          </a:xfrm>
          <a:prstGeom prst="rect">
            <a:avLst/>
          </a:prstGeom>
          <a:noFill/>
          <a:ln w="9525">
            <a:noFill/>
            <a:miter lim="800000"/>
            <a:headEnd/>
            <a:tailEnd/>
          </a:ln>
        </p:spPr>
        <p:txBody>
          <a:bodyPr>
            <a:spAutoFit/>
          </a:bodyPr>
          <a:lstStyle/>
          <a:p>
            <a:r>
              <a:rPr lang="en-US" sz="1000" dirty="0" smtClean="0">
                <a:latin typeface="Calibri" pitchFamily="34" charset="0"/>
              </a:rPr>
              <a:t>3) Stroke</a:t>
            </a:r>
            <a:r>
              <a:rPr lang="en-US" sz="1000" dirty="0">
                <a:latin typeface="Calibri" pitchFamily="34" charset="0"/>
              </a:rPr>
              <a:t>. 2015;46:3288-3301. DOI: 10.1161/STROKEAHA.115.003390.</a:t>
            </a:r>
          </a:p>
        </p:txBody>
      </p:sp>
      <p:sp>
        <p:nvSpPr>
          <p:cNvPr id="21507" name="TekstniOkvir 5"/>
          <p:cNvSpPr txBox="1">
            <a:spLocks noChangeArrowheads="1"/>
          </p:cNvSpPr>
          <p:nvPr/>
        </p:nvSpPr>
        <p:spPr bwMode="auto">
          <a:xfrm>
            <a:off x="179388" y="3429000"/>
            <a:ext cx="8964612" cy="1570038"/>
          </a:xfrm>
          <a:prstGeom prst="rect">
            <a:avLst/>
          </a:prstGeom>
          <a:noFill/>
          <a:ln w="9525">
            <a:noFill/>
            <a:miter lim="800000"/>
            <a:headEnd/>
            <a:tailEnd/>
          </a:ln>
        </p:spPr>
        <p:txBody>
          <a:bodyPr>
            <a:spAutoFit/>
          </a:bodyPr>
          <a:lstStyle/>
          <a:p>
            <a:r>
              <a:rPr lang="hr-HR" sz="1600">
                <a:latin typeface="Calibri" pitchFamily="34" charset="0"/>
              </a:rPr>
              <a:t>A </a:t>
            </a:r>
            <a:r>
              <a:rPr lang="en-US" sz="1600">
                <a:latin typeface="Calibri" pitchFamily="34" charset="0"/>
              </a:rPr>
              <a:t>meta-analysis of pooled individual patient data from EVA-3S trial, SPACE trial, and ICSS confirms the higher periprocedural risk of stroke or death rate with CAS than with CEA (8·9% vs 5·8%). However, the investigators found heterogeneity between different age-groups, with a significant difference recorded only between CAS and CEA in patients older than 70 years (12·0% vs 5·9%, risk ratio 2·04, 95% CI 1·48–2·82, interaction p=0·0053). In patients younger than 70 years, no difference was noted between CAS and CEA, but the 95% confidence interval (0·68–1·47) does not exclude a difference in either direction. </a:t>
            </a:r>
            <a:endParaRPr lang="hr-HR" sz="1600">
              <a:latin typeface="Calibri" pitchFamily="34" charset="0"/>
            </a:endParaRPr>
          </a:p>
        </p:txBody>
      </p:sp>
      <p:sp>
        <p:nvSpPr>
          <p:cNvPr id="7" name="TekstniOkvir 6"/>
          <p:cNvSpPr txBox="1"/>
          <p:nvPr/>
        </p:nvSpPr>
        <p:spPr>
          <a:xfrm>
            <a:off x="3635375" y="5229225"/>
            <a:ext cx="5508625" cy="254000"/>
          </a:xfrm>
          <a:prstGeom prst="rect">
            <a:avLst/>
          </a:prstGeom>
          <a:noFill/>
        </p:spPr>
        <p:txBody>
          <a:bodyPr>
            <a:spAutoFit/>
          </a:bodyPr>
          <a:lstStyle/>
          <a:p>
            <a:pPr fontAlgn="auto">
              <a:spcBef>
                <a:spcPts val="0"/>
              </a:spcBef>
              <a:spcAft>
                <a:spcPts val="0"/>
              </a:spcAft>
              <a:defRPr/>
            </a:pPr>
            <a:r>
              <a:rPr lang="en-US" sz="1050" i="1" dirty="0" smtClean="0">
                <a:latin typeface="+mn-lt"/>
                <a:cs typeface="+mn-cs"/>
              </a:rPr>
              <a:t>4) The </a:t>
            </a:r>
            <a:r>
              <a:rPr lang="en-US" sz="1050" i="1" dirty="0">
                <a:latin typeface="+mn-lt"/>
                <a:cs typeface="+mn-cs"/>
              </a:rPr>
              <a:t>Lancet</a:t>
            </a:r>
            <a:r>
              <a:rPr lang="hr-HR" sz="1050" i="1" dirty="0">
                <a:latin typeface="+mn-lt"/>
                <a:cs typeface="+mn-cs"/>
              </a:rPr>
              <a:t>. 2010. </a:t>
            </a:r>
            <a:r>
              <a:rPr lang="en-US" sz="1050" i="1" dirty="0">
                <a:latin typeface="+mn-lt"/>
                <a:cs typeface="+mn-cs"/>
              </a:rPr>
              <a:t>376(9746), 1028–1031.</a:t>
            </a:r>
            <a:r>
              <a:rPr lang="en-US" sz="1050" dirty="0">
                <a:latin typeface="+mn-lt"/>
                <a:cs typeface="+mn-cs"/>
              </a:rPr>
              <a:t> doi:10.1016/s0140-6736(10)61415-8 </a:t>
            </a:r>
            <a:endParaRPr lang="hr-HR" sz="105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1943</Words>
  <Application>Microsoft Office PowerPoint</Application>
  <PresentationFormat>Bildschirmpräsentation (4:3)</PresentationFormat>
  <Paragraphs>109</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Office tema</vt:lpstr>
      <vt:lpstr>PowerPoint-Präsentation</vt:lpstr>
      <vt:lpstr>Case of the week</vt:lpstr>
      <vt:lpstr>PowerPoint-Präsentation</vt:lpstr>
      <vt:lpstr>Which of the following additional diagnostic workup would be the most appropriate as the next step?</vt:lpstr>
      <vt:lpstr>CT angiography of the head and neck: Subtotal stenosis of the right internal carotid artery </vt:lpstr>
      <vt:lpstr>According to the current definition, how long do the clinical signs last in TIA?</vt:lpstr>
      <vt:lpstr>PowerPoint-Präsentation</vt:lpstr>
      <vt:lpstr>What kind of intervention would be the most appropriate for this patient?</vt:lpstr>
      <vt:lpstr>PowerPoint-Präsentation</vt:lpstr>
      <vt:lpstr>Which of the following would be the best treatment among patients with TIA or minor stroke who can be treated within 24 hours after the onset of symptoms?</vt:lpstr>
      <vt:lpstr>Learning point: immediate drug treatment for TIA</vt:lpstr>
      <vt:lpstr>What kind of lifestyle modifications would you recommend to this patient after recovery from intervention, to decrease the likelihood of recurrent TIA/stroke?</vt:lpstr>
      <vt:lpstr>PowerPoint-Präsentation</vt:lpstr>
      <vt:lpstr>Learning points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of the week</dc:title>
  <dc:creator>Windows User</dc:creator>
  <cp:lastModifiedBy>ASchwarz</cp:lastModifiedBy>
  <cp:revision>194</cp:revision>
  <dcterms:created xsi:type="dcterms:W3CDTF">2020-01-13T12:29:36Z</dcterms:created>
  <dcterms:modified xsi:type="dcterms:W3CDTF">2020-02-21T09:52:05Z</dcterms:modified>
</cp:coreProperties>
</file>