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 id="2147483664" r:id="rId5"/>
  </p:sldMasterIdLst>
  <p:notesMasterIdLst>
    <p:notesMasterId r:id="rId22"/>
  </p:notesMasterIdLst>
  <p:handoutMasterIdLst>
    <p:handoutMasterId r:id="rId23"/>
  </p:handoutMasterIdLst>
  <p:sldIdLst>
    <p:sldId id="258" r:id="rId6"/>
    <p:sldId id="571" r:id="rId7"/>
    <p:sldId id="573" r:id="rId8"/>
    <p:sldId id="584" r:id="rId9"/>
    <p:sldId id="574" r:id="rId10"/>
    <p:sldId id="585" r:id="rId11"/>
    <p:sldId id="572" r:id="rId12"/>
    <p:sldId id="575" r:id="rId13"/>
    <p:sldId id="586" r:id="rId14"/>
    <p:sldId id="576" r:id="rId15"/>
    <p:sldId id="577" r:id="rId16"/>
    <p:sldId id="581" r:id="rId17"/>
    <p:sldId id="587" r:id="rId18"/>
    <p:sldId id="578" r:id="rId19"/>
    <p:sldId id="580" r:id="rId20"/>
    <p:sldId id="579" r:id="rId21"/>
  </p:sldIdLst>
  <p:sldSz cx="9144000" cy="6858000" type="screen4x3"/>
  <p:notesSz cx="6805613" cy="9939338"/>
  <p:defaultTextStyle>
    <a:defPPr>
      <a:defRPr lang="en-A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319">
          <p15:clr>
            <a:srgbClr val="A4A3A4"/>
          </p15:clr>
        </p15:guide>
        <p15:guide id="2" pos="5448">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34254E"/>
    <a:srgbClr val="A7D16C"/>
    <a:srgbClr val="AAB0D3"/>
    <a:srgbClr val="FFFF99"/>
    <a:srgbClr val="1C5AB6"/>
    <a:srgbClr val="13B9CF"/>
    <a:srgbClr val="6B9734"/>
    <a:srgbClr val="00986D"/>
    <a:srgbClr val="0060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9" autoAdjust="0"/>
    <p:restoredTop sz="82222" autoAdjust="0"/>
  </p:normalViewPr>
  <p:slideViewPr>
    <p:cSldViewPr>
      <p:cViewPr varScale="1">
        <p:scale>
          <a:sx n="52" d="100"/>
          <a:sy n="52" d="100"/>
        </p:scale>
        <p:origin x="78" y="684"/>
      </p:cViewPr>
      <p:guideLst>
        <p:guide orient="horz" pos="4319"/>
        <p:guide pos="5448"/>
      </p:guideLst>
    </p:cSldViewPr>
  </p:slideViewPr>
  <p:notesTextViewPr>
    <p:cViewPr>
      <p:scale>
        <a:sx n="100" d="100"/>
        <a:sy n="100" d="100"/>
      </p:scale>
      <p:origin x="0" y="0"/>
    </p:cViewPr>
  </p:notesTextViewPr>
  <p:sorterViewPr>
    <p:cViewPr>
      <p:scale>
        <a:sx n="150" d="100"/>
        <a:sy n="150" d="100"/>
      </p:scale>
      <p:origin x="0" y="-2766"/>
    </p:cViewPr>
  </p:sorterViewPr>
  <p:notesViewPr>
    <p:cSldViewPr>
      <p:cViewPr varScale="1">
        <p:scale>
          <a:sx n="85" d="100"/>
          <a:sy n="85" d="100"/>
        </p:scale>
        <p:origin x="3030" y="108"/>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1" y="1"/>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lvl1pPr>
              <a:defRPr sz="1200"/>
            </a:lvl1pPr>
          </a:lstStyle>
          <a:p>
            <a:endParaRPr lang="en-AU"/>
          </a:p>
        </p:txBody>
      </p:sp>
      <p:sp>
        <p:nvSpPr>
          <p:cNvPr id="64515" name="Rectangle 3"/>
          <p:cNvSpPr>
            <a:spLocks noGrp="1" noChangeArrowheads="1"/>
          </p:cNvSpPr>
          <p:nvPr>
            <p:ph type="dt" sz="quarter" idx="1"/>
          </p:nvPr>
        </p:nvSpPr>
        <p:spPr bwMode="auto">
          <a:xfrm>
            <a:off x="3854940" y="1"/>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lvl1pPr algn="r">
              <a:defRPr sz="1200"/>
            </a:lvl1pPr>
          </a:lstStyle>
          <a:p>
            <a:endParaRPr lang="en-AU"/>
          </a:p>
        </p:txBody>
      </p:sp>
      <p:sp>
        <p:nvSpPr>
          <p:cNvPr id="64516" name="Rectangle 4"/>
          <p:cNvSpPr>
            <a:spLocks noGrp="1" noChangeArrowheads="1"/>
          </p:cNvSpPr>
          <p:nvPr>
            <p:ph type="ftr" sz="quarter" idx="2"/>
          </p:nvPr>
        </p:nvSpPr>
        <p:spPr bwMode="auto">
          <a:xfrm>
            <a:off x="1" y="9440648"/>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b" anchorCtr="0" compatLnSpc="1">
            <a:prstTxWarp prst="textNoShape">
              <a:avLst/>
            </a:prstTxWarp>
          </a:bodyPr>
          <a:lstStyle>
            <a:lvl1pPr>
              <a:defRPr sz="1200"/>
            </a:lvl1pPr>
          </a:lstStyle>
          <a:p>
            <a:endParaRPr lang="en-AU"/>
          </a:p>
        </p:txBody>
      </p:sp>
      <p:sp>
        <p:nvSpPr>
          <p:cNvPr id="64517" name="Rectangle 5"/>
          <p:cNvSpPr>
            <a:spLocks noGrp="1" noChangeArrowheads="1"/>
          </p:cNvSpPr>
          <p:nvPr>
            <p:ph type="sldNum" sz="quarter" idx="3"/>
          </p:nvPr>
        </p:nvSpPr>
        <p:spPr bwMode="auto">
          <a:xfrm>
            <a:off x="3854940" y="9440648"/>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b" anchorCtr="0" compatLnSpc="1">
            <a:prstTxWarp prst="textNoShape">
              <a:avLst/>
            </a:prstTxWarp>
          </a:bodyPr>
          <a:lstStyle>
            <a:lvl1pPr algn="r">
              <a:defRPr sz="1200"/>
            </a:lvl1pPr>
          </a:lstStyle>
          <a:p>
            <a:fld id="{19CEC23E-F698-445E-BE97-7753C6669CCA}" type="slidenum">
              <a:rPr lang="en-AU"/>
              <a:pPr/>
              <a:t>‹Nr.›</a:t>
            </a:fld>
            <a:endParaRPr lang="en-AU"/>
          </a:p>
        </p:txBody>
      </p:sp>
    </p:spTree>
    <p:extLst>
      <p:ext uri="{BB962C8B-B14F-4D97-AF65-F5344CB8AC3E}">
        <p14:creationId xmlns:p14="http://schemas.microsoft.com/office/powerpoint/2010/main" val="2590758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 y="1"/>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lvl1pPr>
              <a:defRPr sz="1200"/>
            </a:lvl1pPr>
          </a:lstStyle>
          <a:p>
            <a:endParaRPr lang="en-AU"/>
          </a:p>
        </p:txBody>
      </p:sp>
      <p:sp>
        <p:nvSpPr>
          <p:cNvPr id="53251" name="Rectangle 3"/>
          <p:cNvSpPr>
            <a:spLocks noGrp="1" noChangeArrowheads="1"/>
          </p:cNvSpPr>
          <p:nvPr>
            <p:ph type="dt" idx="1"/>
          </p:nvPr>
        </p:nvSpPr>
        <p:spPr bwMode="auto">
          <a:xfrm>
            <a:off x="3854940" y="1"/>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lvl1pPr algn="r">
              <a:defRPr sz="1200"/>
            </a:lvl1pPr>
          </a:lstStyle>
          <a:p>
            <a:endParaRPr lang="en-AU"/>
          </a:p>
        </p:txBody>
      </p:sp>
      <p:sp>
        <p:nvSpPr>
          <p:cNvPr id="53252" name="Rectangle 4"/>
          <p:cNvSpPr>
            <a:spLocks noGrp="1" noRot="1" noChangeAspect="1" noChangeArrowheads="1" noTextEdit="1"/>
          </p:cNvSpPr>
          <p:nvPr>
            <p:ph type="sldImg" idx="2"/>
          </p:nvPr>
        </p:nvSpPr>
        <p:spPr bwMode="auto">
          <a:xfrm>
            <a:off x="919163" y="746125"/>
            <a:ext cx="4967287" cy="3725863"/>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53253" name="Rectangle 5"/>
          <p:cNvSpPr>
            <a:spLocks noGrp="1" noChangeArrowheads="1"/>
          </p:cNvSpPr>
          <p:nvPr>
            <p:ph type="body" sz="quarter" idx="3"/>
          </p:nvPr>
        </p:nvSpPr>
        <p:spPr bwMode="auto">
          <a:xfrm>
            <a:off x="680562" y="4721186"/>
            <a:ext cx="5444490" cy="447270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3254" name="Rectangle 6"/>
          <p:cNvSpPr>
            <a:spLocks noGrp="1" noChangeArrowheads="1"/>
          </p:cNvSpPr>
          <p:nvPr>
            <p:ph type="ftr" sz="quarter" idx="4"/>
          </p:nvPr>
        </p:nvSpPr>
        <p:spPr bwMode="auto">
          <a:xfrm>
            <a:off x="1" y="9440648"/>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b" anchorCtr="0" compatLnSpc="1">
            <a:prstTxWarp prst="textNoShape">
              <a:avLst/>
            </a:prstTxWarp>
          </a:bodyPr>
          <a:lstStyle>
            <a:lvl1pPr>
              <a:defRPr sz="1200"/>
            </a:lvl1pPr>
          </a:lstStyle>
          <a:p>
            <a:endParaRPr lang="en-AU"/>
          </a:p>
        </p:txBody>
      </p:sp>
      <p:sp>
        <p:nvSpPr>
          <p:cNvPr id="53255" name="Rectangle 7"/>
          <p:cNvSpPr>
            <a:spLocks noGrp="1" noChangeArrowheads="1"/>
          </p:cNvSpPr>
          <p:nvPr>
            <p:ph type="sldNum" sz="quarter" idx="5"/>
          </p:nvPr>
        </p:nvSpPr>
        <p:spPr bwMode="auto">
          <a:xfrm>
            <a:off x="3854940" y="9440648"/>
            <a:ext cx="2949098" cy="4969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b" anchorCtr="0" compatLnSpc="1">
            <a:prstTxWarp prst="textNoShape">
              <a:avLst/>
            </a:prstTxWarp>
          </a:bodyPr>
          <a:lstStyle>
            <a:lvl1pPr algn="r">
              <a:defRPr sz="1200"/>
            </a:lvl1pPr>
          </a:lstStyle>
          <a:p>
            <a:fld id="{CBE1CC1B-78C5-44BA-B466-D949657F588B}" type="slidenum">
              <a:rPr lang="en-AU"/>
              <a:pPr/>
              <a:t>‹Nr.›</a:t>
            </a:fld>
            <a:endParaRPr lang="en-AU"/>
          </a:p>
        </p:txBody>
      </p:sp>
    </p:spTree>
    <p:extLst>
      <p:ext uri="{BB962C8B-B14F-4D97-AF65-F5344CB8AC3E}">
        <p14:creationId xmlns:p14="http://schemas.microsoft.com/office/powerpoint/2010/main" val="332759802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BE1CC1B-78C5-44BA-B466-D949657F588B}" type="slidenum">
              <a:rPr lang="en-AU" smtClean="0"/>
              <a:pPr/>
              <a:t>1</a:t>
            </a:fld>
            <a:endParaRPr lang="en-AU"/>
          </a:p>
        </p:txBody>
      </p:sp>
    </p:spTree>
    <p:extLst>
      <p:ext uri="{BB962C8B-B14F-4D97-AF65-F5344CB8AC3E}">
        <p14:creationId xmlns:p14="http://schemas.microsoft.com/office/powerpoint/2010/main" val="3687244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Title Placeholder 1"/>
          <p:cNvSpPr>
            <a:spLocks noGrp="1"/>
          </p:cNvSpPr>
          <p:nvPr>
            <p:ph type="ctrTitle" hasCustomPrompt="1"/>
          </p:nvPr>
        </p:nvSpPr>
        <p:spPr>
          <a:xfrm>
            <a:off x="838200" y="2057400"/>
            <a:ext cx="7772400" cy="1470025"/>
          </a:xfrm>
        </p:spPr>
        <p:txBody>
          <a:bodyPr anchor="ctr"/>
          <a:lstStyle>
            <a:lvl1pPr>
              <a:defRPr sz="3000">
                <a:solidFill>
                  <a:schemeClr val="bg1"/>
                </a:solidFill>
              </a:defRPr>
            </a:lvl1pPr>
          </a:lstStyle>
          <a:p>
            <a:pPr lvl="0"/>
            <a:r>
              <a:rPr lang="en-US" noProof="0" dirty="0"/>
              <a:t>Title of presentation</a:t>
            </a:r>
            <a:br>
              <a:rPr lang="en-US" noProof="0" dirty="0"/>
            </a:br>
            <a:r>
              <a:rPr lang="en-US" noProof="0" dirty="0"/>
              <a:t>Title line two</a:t>
            </a:r>
            <a:br>
              <a:rPr lang="en-US" noProof="0" dirty="0"/>
            </a:br>
            <a:r>
              <a:rPr lang="en-US" noProof="0" dirty="0"/>
              <a:t>Title line three</a:t>
            </a:r>
            <a:endParaRPr lang="en-AU" noProof="0" dirty="0"/>
          </a:p>
        </p:txBody>
      </p:sp>
      <p:sp>
        <p:nvSpPr>
          <p:cNvPr id="3" name="Text Placeholder 2"/>
          <p:cNvSpPr>
            <a:spLocks noGrp="1"/>
          </p:cNvSpPr>
          <p:nvPr>
            <p:ph type="body" idx="1" hasCustomPrompt="1"/>
          </p:nvPr>
        </p:nvSpPr>
        <p:spPr>
          <a:xfrm>
            <a:off x="1866900" y="3860800"/>
            <a:ext cx="5937250" cy="1752600"/>
          </a:xfrm>
        </p:spPr>
        <p:txBody>
          <a:bodyPr/>
          <a:lstStyle>
            <a:lvl1pPr>
              <a:spcAft>
                <a:spcPts val="1000"/>
              </a:spcAft>
              <a:defRPr sz="2000" b="0">
                <a:solidFill>
                  <a:srgbClr val="FFFFFF"/>
                </a:solidFill>
              </a:defRPr>
            </a:lvl1pPr>
            <a:lvl2pPr>
              <a:defRPr sz="2000" baseline="0">
                <a:solidFill>
                  <a:srgbClr val="FFFFFF"/>
                </a:solidFill>
              </a:defRPr>
            </a:lvl2pPr>
            <a:lvl3pPr marL="0" indent="0">
              <a:buFontTx/>
              <a:buNone/>
              <a:defRPr baseline="0">
                <a:solidFill>
                  <a:srgbClr val="FFFFFF"/>
                </a:solidFill>
              </a:defRPr>
            </a:lvl3pPr>
          </a:lstStyle>
          <a:p>
            <a:pPr lvl="1"/>
            <a:r>
              <a:rPr lang="en-US" noProof="0" dirty="0"/>
              <a:t>Subtitle of presentation</a:t>
            </a:r>
          </a:p>
          <a:p>
            <a:pPr lvl="1"/>
            <a:r>
              <a:rPr lang="en-US" noProof="0" dirty="0"/>
              <a:t>30 November 2015</a:t>
            </a:r>
          </a:p>
          <a:p>
            <a:pPr lvl="2"/>
            <a:r>
              <a:rPr lang="en-US" noProof="0" dirty="0"/>
              <a:t>Dr Tracey Batten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9750" y="755650"/>
            <a:ext cx="5976938" cy="585788"/>
          </a:xfrm>
        </p:spPr>
        <p:txBody>
          <a:bodyPr/>
          <a:lstStyle/>
          <a:p>
            <a:r>
              <a:rPr lang="en-US"/>
              <a:t>Click to edit Master title style</a:t>
            </a:r>
            <a:endParaRPr lang="en-AU"/>
          </a:p>
        </p:txBody>
      </p:sp>
      <p:sp>
        <p:nvSpPr>
          <p:cNvPr id="3" name="Text Placeholder 2"/>
          <p:cNvSpPr>
            <a:spLocks noGrp="1"/>
          </p:cNvSpPr>
          <p:nvPr>
            <p:ph type="body" sz="half" idx="1"/>
          </p:nvPr>
        </p:nvSpPr>
        <p:spPr>
          <a:xfrm>
            <a:off x="539750" y="1619250"/>
            <a:ext cx="3954463"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6613" y="1619250"/>
            <a:ext cx="3954462"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Date Placeholder 3"/>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11" name="Footer Placeholder 4"/>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12" name="Slide Number Placeholder 5"/>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B05C74B2-A9A3-49BA-9CD6-968C924F05F1}" type="slidenum">
              <a:rPr lang="en-AU"/>
              <a:pPr/>
              <a:t>‹Nr.›</a:t>
            </a:fld>
            <a:endParaRPr lang="en-AU"/>
          </a:p>
        </p:txBody>
      </p:sp>
    </p:spTree>
    <p:extLst>
      <p:ext uri="{BB962C8B-B14F-4D97-AF65-F5344CB8AC3E}">
        <p14:creationId xmlns:p14="http://schemas.microsoft.com/office/powerpoint/2010/main" val="3452858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539750" y="755650"/>
            <a:ext cx="5976938" cy="585788"/>
          </a:xfrm>
        </p:spPr>
        <p:txBody>
          <a:bodyPr/>
          <a:lstStyle/>
          <a:p>
            <a:r>
              <a:rPr lang="en-US"/>
              <a:t>Click to edit Master title style</a:t>
            </a:r>
            <a:endParaRPr lang="en-AU"/>
          </a:p>
        </p:txBody>
      </p:sp>
      <p:sp>
        <p:nvSpPr>
          <p:cNvPr id="3" name="Content Placeholder 2"/>
          <p:cNvSpPr>
            <a:spLocks noGrp="1"/>
          </p:cNvSpPr>
          <p:nvPr>
            <p:ph sz="quarter" idx="1"/>
          </p:nvPr>
        </p:nvSpPr>
        <p:spPr>
          <a:xfrm>
            <a:off x="539750" y="1619250"/>
            <a:ext cx="395446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quarter" idx="2"/>
          </p:nvPr>
        </p:nvSpPr>
        <p:spPr>
          <a:xfrm>
            <a:off x="4646613" y="1619250"/>
            <a:ext cx="3954462"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Content Placeholder 4"/>
          <p:cNvSpPr>
            <a:spLocks noGrp="1"/>
          </p:cNvSpPr>
          <p:nvPr>
            <p:ph sz="quarter" idx="3"/>
          </p:nvPr>
        </p:nvSpPr>
        <p:spPr>
          <a:xfrm>
            <a:off x="539750" y="3957638"/>
            <a:ext cx="3954463"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Content Placeholder 5"/>
          <p:cNvSpPr>
            <a:spLocks noGrp="1"/>
          </p:cNvSpPr>
          <p:nvPr>
            <p:ph sz="quarter" idx="4"/>
          </p:nvPr>
        </p:nvSpPr>
        <p:spPr>
          <a:xfrm>
            <a:off x="4646613" y="3957638"/>
            <a:ext cx="3954462"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1" name="Date Placeholder 3"/>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12" name="Footer Placeholder 4"/>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13" name="Slide Number Placeholder 5"/>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B05C74B2-A9A3-49BA-9CD6-968C924F05F1}" type="slidenum">
              <a:rPr lang="en-AU"/>
              <a:pPr/>
              <a:t>‹Nr.›</a:t>
            </a:fld>
            <a:endParaRPr lang="en-AU"/>
          </a:p>
        </p:txBody>
      </p:sp>
    </p:spTree>
    <p:extLst>
      <p:ext uri="{BB962C8B-B14F-4D97-AF65-F5344CB8AC3E}">
        <p14:creationId xmlns:p14="http://schemas.microsoft.com/office/powerpoint/2010/main" val="3663067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graphicFrame>
        <p:nvGraphicFramePr>
          <p:cNvPr id="47" name="Object 46"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00" name="think-cell Slide" r:id="rId4" imgW="347" imgH="348" progId="TCLayout.ActiveDocument.1">
                  <p:embed/>
                </p:oleObj>
              </mc:Choice>
              <mc:Fallback>
                <p:oleObj name="think-cell Slide" r:id="rId4" imgW="347" imgH="348" progId="TCLayout.ActiveDocument.1">
                  <p:embed/>
                  <p:pic>
                    <p:nvPicPr>
                      <p:cNvPr id="47" name="Object 46"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userDrawn="1">
            <p:ph type="title" hasCustomPrompt="1"/>
          </p:nvPr>
        </p:nvSpPr>
        <p:spPr>
          <a:xfrm>
            <a:off x="146341" y="212646"/>
            <a:ext cx="6733042" cy="769441"/>
          </a:xfrm>
        </p:spPr>
        <p:txBody>
          <a:bodyPr>
            <a:spAutoFit/>
          </a:bodyPr>
          <a:lstStyle>
            <a:lvl1pPr algn="l">
              <a:lnSpc>
                <a:spcPct val="100000"/>
              </a:lnSpc>
              <a:defRPr sz="4400" b="1">
                <a:solidFill>
                  <a:srgbClr val="3D3935"/>
                </a:solidFill>
                <a:latin typeface="Calibri Light" panose="020F0302020204030204" pitchFamily="34" charset="0"/>
                <a:cs typeface="Arial" panose="020B0604020202020204" pitchFamily="34" charset="0"/>
              </a:defRPr>
            </a:lvl1pPr>
          </a:lstStyle>
          <a:p>
            <a:r>
              <a:rPr lang="en-US" dirty="0"/>
              <a:t>Heading</a:t>
            </a:r>
            <a:endParaRPr lang="en-AU" dirty="0"/>
          </a:p>
        </p:txBody>
      </p:sp>
    </p:spTree>
    <p:extLst>
      <p:ext uri="{BB962C8B-B14F-4D97-AF65-F5344CB8AC3E}">
        <p14:creationId xmlns:p14="http://schemas.microsoft.com/office/powerpoint/2010/main" val="4270767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2FB028A5-F8C9-7247-9853-E0C8C618FA8A}"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B6D78-D6A3-3445-B25E-FDA4C035069F}" type="slidenum">
              <a:rPr lang="en-US" smtClean="0"/>
              <a:t>‹Nr.›</a:t>
            </a:fld>
            <a:endParaRPr lang="en-US"/>
          </a:p>
        </p:txBody>
      </p:sp>
      <p:sp>
        <p:nvSpPr>
          <p:cNvPr id="10" name="Rectangle 9"/>
          <p:cNvSpPr/>
          <p:nvPr userDrawn="1"/>
        </p:nvSpPr>
        <p:spPr>
          <a:xfrm>
            <a:off x="278296" y="5923721"/>
            <a:ext cx="8865704" cy="93427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7" name="Rectangle 6">
            <a:extLst>
              <a:ext uri="{FF2B5EF4-FFF2-40B4-BE49-F238E27FC236}">
                <a16:creationId xmlns:a16="http://schemas.microsoft.com/office/drawing/2014/main" id="{8859BF04-1A6E-4306-8EA2-B005E2CA93A1}"/>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9" name="Picture 8">
            <a:extLst>
              <a:ext uri="{FF2B5EF4-FFF2-40B4-BE49-F238E27FC236}">
                <a16:creationId xmlns:a16="http://schemas.microsoft.com/office/drawing/2014/main" id="{D73C73AE-2688-4A18-91B9-6E00812469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1826110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9"/>
          <p:cNvSpPr/>
          <p:nvPr userDrawn="1"/>
        </p:nvSpPr>
        <p:spPr>
          <a:xfrm>
            <a:off x="0" y="1819044"/>
            <a:ext cx="9144000" cy="74966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2FB028A5-F8C9-7247-9853-E0C8C618FA8A}"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B6D78-D6A3-3445-B25E-FDA4C035069F}" type="slidenum">
              <a:rPr lang="en-US" smtClean="0"/>
              <a:t>‹Nr.›</a:t>
            </a:fld>
            <a:endParaRPr lang="en-US"/>
          </a:p>
        </p:txBody>
      </p:sp>
      <p:sp>
        <p:nvSpPr>
          <p:cNvPr id="8" name="Rectangle 7"/>
          <p:cNvSpPr/>
          <p:nvPr userDrawn="1"/>
        </p:nvSpPr>
        <p:spPr>
          <a:xfrm>
            <a:off x="278296" y="5923721"/>
            <a:ext cx="8865704" cy="93427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0B1DCF57-815E-4345-9D15-E360122886E2}"/>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11" name="Picture 10">
            <a:extLst>
              <a:ext uri="{FF2B5EF4-FFF2-40B4-BE49-F238E27FC236}">
                <a16:creationId xmlns:a16="http://schemas.microsoft.com/office/drawing/2014/main" id="{98EE0E85-14AE-4365-9A1B-4A039BBE744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830259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2FB028A5-F8C9-7247-9853-E0C8C618FA8A}"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B6D78-D6A3-3445-B25E-FDA4C035069F}" type="slidenum">
              <a:rPr lang="en-US" smtClean="0"/>
              <a:t>‹Nr.›</a:t>
            </a:fld>
            <a:endParaRPr lang="en-US"/>
          </a:p>
        </p:txBody>
      </p:sp>
      <p:sp>
        <p:nvSpPr>
          <p:cNvPr id="7" name="Rectangle 6">
            <a:extLst>
              <a:ext uri="{FF2B5EF4-FFF2-40B4-BE49-F238E27FC236}">
                <a16:creationId xmlns:a16="http://schemas.microsoft.com/office/drawing/2014/main" id="{547F6516-DEF9-49FD-A5EF-DC5C9F0E02EF}"/>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7A3FA919-6D6B-474D-A724-6127FD59EFF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195714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lvl1pPr algn="l">
              <a:defRPr/>
            </a:lvl1p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2FB028A5-F8C9-7247-9853-E0C8C618FA8A}" type="datetimeFigureOut">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B6D78-D6A3-3445-B25E-FDA4C035069F}" type="slidenum">
              <a:rPr lang="en-US" smtClean="0"/>
              <a:t>‹Nr.›</a:t>
            </a:fld>
            <a:endParaRPr lang="en-US"/>
          </a:p>
        </p:txBody>
      </p:sp>
      <p:sp>
        <p:nvSpPr>
          <p:cNvPr id="8" name="Rectangle 7">
            <a:extLst>
              <a:ext uri="{FF2B5EF4-FFF2-40B4-BE49-F238E27FC236}">
                <a16:creationId xmlns:a16="http://schemas.microsoft.com/office/drawing/2014/main" id="{119A84CA-2409-4DB8-A148-86D75C9F8E9D}"/>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9" name="Picture 8">
            <a:extLst>
              <a:ext uri="{FF2B5EF4-FFF2-40B4-BE49-F238E27FC236}">
                <a16:creationId xmlns:a16="http://schemas.microsoft.com/office/drawing/2014/main" id="{C7ACFEFD-231B-412D-959B-3D1CE1CD03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179561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2FB028A5-F8C9-7247-9853-E0C8C618FA8A}" type="datetimeFigureOut">
              <a:rPr lang="en-US" smtClean="0"/>
              <a:t>2/10/2020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6B6D78-D6A3-3445-B25E-FDA4C035069F}" type="slidenum">
              <a:rPr lang="en-US" smtClean="0"/>
              <a:t>‹Nr.›</a:t>
            </a:fld>
            <a:endParaRPr lang="en-US"/>
          </a:p>
        </p:txBody>
      </p:sp>
      <p:sp>
        <p:nvSpPr>
          <p:cNvPr id="10" name="Title 1"/>
          <p:cNvSpPr>
            <a:spLocks noGrp="1"/>
          </p:cNvSpPr>
          <p:nvPr>
            <p:ph type="title"/>
          </p:nvPr>
        </p:nvSpPr>
        <p:spPr>
          <a:xfrm>
            <a:off x="381000" y="0"/>
            <a:ext cx="8229600" cy="1143000"/>
          </a:xfrm>
        </p:spPr>
        <p:txBody>
          <a:bodyPr/>
          <a:lstStyle>
            <a:lvl1pPr algn="l">
              <a:defRPr/>
            </a:lvl1pPr>
          </a:lstStyle>
          <a:p>
            <a:r>
              <a:rPr lang="en-AU"/>
              <a:t>Click to edit Master title style</a:t>
            </a:r>
            <a:endParaRPr lang="en-US"/>
          </a:p>
        </p:txBody>
      </p:sp>
    </p:spTree>
    <p:extLst>
      <p:ext uri="{BB962C8B-B14F-4D97-AF65-F5344CB8AC3E}">
        <p14:creationId xmlns:p14="http://schemas.microsoft.com/office/powerpoint/2010/main" val="3485333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FB028A5-F8C9-7247-9853-E0C8C618FA8A}" type="datetimeFigureOut">
              <a:rPr lang="en-US" smtClean="0"/>
              <a:t>2/10/2020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6B6D78-D6A3-3445-B25E-FDA4C035069F}" type="slidenum">
              <a:rPr lang="en-US" smtClean="0"/>
              <a:t>‹Nr.›</a:t>
            </a:fld>
            <a:endParaRPr lang="en-US"/>
          </a:p>
        </p:txBody>
      </p:sp>
      <p:sp>
        <p:nvSpPr>
          <p:cNvPr id="6" name="Title 1"/>
          <p:cNvSpPr>
            <a:spLocks noGrp="1"/>
          </p:cNvSpPr>
          <p:nvPr>
            <p:ph type="title"/>
          </p:nvPr>
        </p:nvSpPr>
        <p:spPr>
          <a:xfrm>
            <a:off x="381000" y="0"/>
            <a:ext cx="8229600" cy="1143000"/>
          </a:xfrm>
        </p:spPr>
        <p:txBody>
          <a:bodyPr/>
          <a:lstStyle>
            <a:lvl1pPr algn="l">
              <a:defRPr/>
            </a:lvl1pPr>
          </a:lstStyle>
          <a:p>
            <a:r>
              <a:rPr lang="en-AU"/>
              <a:t>Click to edit Master title style</a:t>
            </a:r>
            <a:endParaRPr lang="en-US"/>
          </a:p>
        </p:txBody>
      </p:sp>
      <p:sp>
        <p:nvSpPr>
          <p:cNvPr id="7" name="Rectangle 6">
            <a:extLst>
              <a:ext uri="{FF2B5EF4-FFF2-40B4-BE49-F238E27FC236}">
                <a16:creationId xmlns:a16="http://schemas.microsoft.com/office/drawing/2014/main" id="{E3F19993-BE1B-42A7-91FD-84D7AB5B64F8}"/>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87555030-2722-4606-817F-13BBD0E49B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2508215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028A5-F8C9-7247-9853-E0C8C618FA8A}" type="datetimeFigureOut">
              <a:rPr lang="en-US" smtClean="0"/>
              <a:t>2/10/2020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6B6D78-D6A3-3445-B25E-FDA4C035069F}" type="slidenum">
              <a:rPr lang="en-US" smtClean="0"/>
              <a:t>‹Nr.›</a:t>
            </a:fld>
            <a:endParaRPr lang="en-US"/>
          </a:p>
        </p:txBody>
      </p:sp>
      <p:sp>
        <p:nvSpPr>
          <p:cNvPr id="5" name="Rectangle 4">
            <a:extLst>
              <a:ext uri="{FF2B5EF4-FFF2-40B4-BE49-F238E27FC236}">
                <a16:creationId xmlns:a16="http://schemas.microsoft.com/office/drawing/2014/main" id="{9210474A-8483-475A-979F-2AB7D4598655}"/>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6" name="Picture 5">
            <a:extLst>
              <a:ext uri="{FF2B5EF4-FFF2-40B4-BE49-F238E27FC236}">
                <a16:creationId xmlns:a16="http://schemas.microsoft.com/office/drawing/2014/main" id="{2491988E-BF14-4C71-A559-1DDC887CD8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314881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5" name="Footer Placeholder 4"/>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6" name="Slide Number Placeholder 5"/>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AC7740A8-C120-415F-B66C-722740330232}" type="slidenum">
              <a:rPr lang="en-AU"/>
              <a:pPr/>
              <a:t>‹Nr.›</a:t>
            </a:fld>
            <a:endParaRPr lang="en-AU"/>
          </a:p>
        </p:txBody>
      </p:sp>
    </p:spTree>
    <p:extLst>
      <p:ext uri="{BB962C8B-B14F-4D97-AF65-F5344CB8AC3E}">
        <p14:creationId xmlns:p14="http://schemas.microsoft.com/office/powerpoint/2010/main" val="30076312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2FB028A5-F8C9-7247-9853-E0C8C618FA8A}" type="datetimeFigureOut">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B6D78-D6A3-3445-B25E-FDA4C035069F}" type="slidenum">
              <a:rPr lang="en-US" smtClean="0"/>
              <a:t>‹Nr.›</a:t>
            </a:fld>
            <a:endParaRPr lang="en-US"/>
          </a:p>
        </p:txBody>
      </p:sp>
      <p:sp>
        <p:nvSpPr>
          <p:cNvPr id="8" name="Rectangle 7">
            <a:extLst>
              <a:ext uri="{FF2B5EF4-FFF2-40B4-BE49-F238E27FC236}">
                <a16:creationId xmlns:a16="http://schemas.microsoft.com/office/drawing/2014/main" id="{38395949-707B-4CF5-B40C-5145EDDEA202}"/>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9" name="Picture 8">
            <a:extLst>
              <a:ext uri="{FF2B5EF4-FFF2-40B4-BE49-F238E27FC236}">
                <a16:creationId xmlns:a16="http://schemas.microsoft.com/office/drawing/2014/main" id="{1F024A6C-9AF4-4575-9714-4ECF1FD0C3B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22395841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2FB028A5-F8C9-7247-9853-E0C8C618FA8A}" type="datetimeFigureOut">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B6D78-D6A3-3445-B25E-FDA4C035069F}" type="slidenum">
              <a:rPr lang="en-US" smtClean="0"/>
              <a:t>‹Nr.›</a:t>
            </a:fld>
            <a:endParaRPr lang="en-US"/>
          </a:p>
        </p:txBody>
      </p:sp>
      <p:sp>
        <p:nvSpPr>
          <p:cNvPr id="8" name="Rectangle 7">
            <a:extLst>
              <a:ext uri="{FF2B5EF4-FFF2-40B4-BE49-F238E27FC236}">
                <a16:creationId xmlns:a16="http://schemas.microsoft.com/office/drawing/2014/main" id="{59E86D0D-2D20-4248-94A2-8A8FC47DB7AC}"/>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9" name="Picture 8">
            <a:extLst>
              <a:ext uri="{FF2B5EF4-FFF2-40B4-BE49-F238E27FC236}">
                <a16:creationId xmlns:a16="http://schemas.microsoft.com/office/drawing/2014/main" id="{99958398-2109-4CAF-A482-473BD38D230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37691146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2FB028A5-F8C9-7247-9853-E0C8C618FA8A}"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B6D78-D6A3-3445-B25E-FDA4C035069F}" type="slidenum">
              <a:rPr lang="en-US" smtClean="0"/>
              <a:t>‹Nr.›</a:t>
            </a:fld>
            <a:endParaRPr lang="en-US"/>
          </a:p>
        </p:txBody>
      </p:sp>
      <p:sp>
        <p:nvSpPr>
          <p:cNvPr id="7" name="Rectangle 6">
            <a:extLst>
              <a:ext uri="{FF2B5EF4-FFF2-40B4-BE49-F238E27FC236}">
                <a16:creationId xmlns:a16="http://schemas.microsoft.com/office/drawing/2014/main" id="{96525772-7818-4104-809C-ABBE45730DD4}"/>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D4510816-F274-499A-88CA-BDB2DC8AC93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19213422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2FB028A5-F8C9-7247-9853-E0C8C618FA8A}"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B6D78-D6A3-3445-B25E-FDA4C035069F}" type="slidenum">
              <a:rPr lang="en-US" smtClean="0"/>
              <a:t>‹Nr.›</a:t>
            </a:fld>
            <a:endParaRPr lang="en-US"/>
          </a:p>
        </p:txBody>
      </p:sp>
      <p:sp>
        <p:nvSpPr>
          <p:cNvPr id="7" name="Rectangle 6">
            <a:extLst>
              <a:ext uri="{FF2B5EF4-FFF2-40B4-BE49-F238E27FC236}">
                <a16:creationId xmlns:a16="http://schemas.microsoft.com/office/drawing/2014/main" id="{9ADF892D-68BB-4BE2-9A9B-443BD9809CDB}"/>
              </a:ext>
            </a:extLst>
          </p:cNvPr>
          <p:cNvSpPr/>
          <p:nvPr userDrawn="1"/>
        </p:nvSpPr>
        <p:spPr>
          <a:xfrm>
            <a:off x="7236296" y="116632"/>
            <a:ext cx="1907704" cy="7920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C5C09222-9F84-42C8-9A5D-FE6776BA702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24328" y="164892"/>
            <a:ext cx="1538317" cy="613484"/>
          </a:xfrm>
          <a:prstGeom prst="rect">
            <a:avLst/>
          </a:prstGeom>
        </p:spPr>
      </p:pic>
    </p:spTree>
    <p:extLst>
      <p:ext uri="{BB962C8B-B14F-4D97-AF65-F5344CB8AC3E}">
        <p14:creationId xmlns:p14="http://schemas.microsoft.com/office/powerpoint/2010/main" val="20477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5" name="Footer Placeholder 4"/>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6" name="Slide Number Placeholder 5"/>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4812E1E6-B964-4621-ADDF-E3FB29E74668}" type="slidenum">
              <a:rPr lang="en-AU"/>
              <a:pPr/>
              <a:t>‹Nr.›</a:t>
            </a:fld>
            <a:endParaRPr lang="en-AU"/>
          </a:p>
        </p:txBody>
      </p:sp>
    </p:spTree>
    <p:extLst>
      <p:ext uri="{BB962C8B-B14F-4D97-AF65-F5344CB8AC3E}">
        <p14:creationId xmlns:p14="http://schemas.microsoft.com/office/powerpoint/2010/main" val="45329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AU"/>
          </a:p>
        </p:txBody>
      </p:sp>
    </p:spTree>
    <p:extLst>
      <p:ext uri="{BB962C8B-B14F-4D97-AF65-F5344CB8AC3E}">
        <p14:creationId xmlns:p14="http://schemas.microsoft.com/office/powerpoint/2010/main" val="396812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42694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6" name="Footer Placeholder 5"/>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7" name="Slide Number Placeholder 6"/>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FC37F235-E031-4483-A92F-5146536F454D}" type="slidenum">
              <a:rPr lang="en-AU"/>
              <a:pPr/>
              <a:t>‹Nr.›</a:t>
            </a:fld>
            <a:endParaRPr lang="en-AU"/>
          </a:p>
        </p:txBody>
      </p:sp>
    </p:spTree>
    <p:extLst>
      <p:ext uri="{BB962C8B-B14F-4D97-AF65-F5344CB8AC3E}">
        <p14:creationId xmlns:p14="http://schemas.microsoft.com/office/powerpoint/2010/main" val="390069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6" name="Footer Placeholder 5"/>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7" name="Slide Number Placeholder 6"/>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A7ED4898-20B3-434D-8231-D3A32ADC8A15}" type="slidenum">
              <a:rPr lang="en-AU"/>
              <a:pPr/>
              <a:t>‹Nr.›</a:t>
            </a:fld>
            <a:endParaRPr lang="en-AU"/>
          </a:p>
        </p:txBody>
      </p:sp>
    </p:spTree>
    <p:extLst>
      <p:ext uri="{BB962C8B-B14F-4D97-AF65-F5344CB8AC3E}">
        <p14:creationId xmlns:p14="http://schemas.microsoft.com/office/powerpoint/2010/main" val="2127547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5" name="Footer Placeholder 4"/>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6" name="Slide Number Placeholder 5"/>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F9F7AC0D-045B-4BAC-8BC3-5343518D45F1}" type="slidenum">
              <a:rPr lang="en-AU"/>
              <a:pPr/>
              <a:t>‹Nr.›</a:t>
            </a:fld>
            <a:endParaRPr lang="en-AU"/>
          </a:p>
        </p:txBody>
      </p:sp>
    </p:spTree>
    <p:extLst>
      <p:ext uri="{BB962C8B-B14F-4D97-AF65-F5344CB8AC3E}">
        <p14:creationId xmlns:p14="http://schemas.microsoft.com/office/powerpoint/2010/main" val="986853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6538" y="755650"/>
            <a:ext cx="2014537" cy="538956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539750" y="755650"/>
            <a:ext cx="5894388" cy="5389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a:xfrm>
            <a:off x="7010400" y="6678613"/>
            <a:ext cx="990600" cy="179387"/>
          </a:xfrm>
          <a:prstGeom prst="rect">
            <a:avLst/>
          </a:prstGeom>
        </p:spPr>
        <p:txBody>
          <a:bodyPr/>
          <a:lstStyle>
            <a:lvl1pPr>
              <a:defRPr/>
            </a:lvl1pPr>
          </a:lstStyle>
          <a:p>
            <a:r>
              <a:rPr lang="en-US"/>
              <a:t>Day/Month/Year</a:t>
            </a:r>
            <a:endParaRPr lang="en-AU"/>
          </a:p>
        </p:txBody>
      </p:sp>
      <p:sp>
        <p:nvSpPr>
          <p:cNvPr id="5" name="Footer Placeholder 4"/>
          <p:cNvSpPr>
            <a:spLocks noGrp="1"/>
          </p:cNvSpPr>
          <p:nvPr>
            <p:ph type="ftr" sz="quarter" idx="11"/>
          </p:nvPr>
        </p:nvSpPr>
        <p:spPr>
          <a:xfrm>
            <a:off x="533400" y="6678613"/>
            <a:ext cx="5289550" cy="179387"/>
          </a:xfrm>
          <a:prstGeom prst="rect">
            <a:avLst/>
          </a:prstGeom>
        </p:spPr>
        <p:txBody>
          <a:bodyPr/>
          <a:lstStyle>
            <a:lvl1pPr>
              <a:defRPr/>
            </a:lvl1pPr>
          </a:lstStyle>
          <a:p>
            <a:r>
              <a:rPr lang="en-AU"/>
              <a:t>Footnote to go here</a:t>
            </a:r>
          </a:p>
        </p:txBody>
      </p:sp>
      <p:sp>
        <p:nvSpPr>
          <p:cNvPr id="6" name="Slide Number Placeholder 5"/>
          <p:cNvSpPr>
            <a:spLocks noGrp="1"/>
          </p:cNvSpPr>
          <p:nvPr>
            <p:ph type="sldNum" sz="quarter" idx="12"/>
          </p:nvPr>
        </p:nvSpPr>
        <p:spPr>
          <a:xfrm>
            <a:off x="8000999" y="6675438"/>
            <a:ext cx="619125" cy="179387"/>
          </a:xfrm>
          <a:prstGeom prst="rect">
            <a:avLst/>
          </a:prstGeom>
        </p:spPr>
        <p:txBody>
          <a:bodyPr/>
          <a:lstStyle>
            <a:lvl1pPr>
              <a:defRPr/>
            </a:lvl1pPr>
          </a:lstStyle>
          <a:p>
            <a:r>
              <a:rPr lang="en-AU"/>
              <a:t>Page </a:t>
            </a:r>
            <a:fld id="{B05C74B2-A9A3-49BA-9CD6-968C924F05F1}" type="slidenum">
              <a:rPr lang="en-AU"/>
              <a:pPr/>
              <a:t>‹Nr.›</a:t>
            </a:fld>
            <a:endParaRPr lang="en-AU"/>
          </a:p>
        </p:txBody>
      </p:sp>
    </p:spTree>
    <p:extLst>
      <p:ext uri="{BB962C8B-B14F-4D97-AF65-F5344CB8AC3E}">
        <p14:creationId xmlns:p14="http://schemas.microsoft.com/office/powerpoint/2010/main" val="220653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5.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9" descr="15940 SVHA PowerPoint Presentation FOOTER.png"/>
          <p:cNvPicPr>
            <a:picLocks noChangeAspect="1"/>
          </p:cNvPicPr>
          <p:nvPr userDrawn="1"/>
        </p:nvPicPr>
        <p:blipFill>
          <a:blip r:embed="rId13"/>
          <a:stretch>
            <a:fillRect/>
          </a:stretch>
        </p:blipFill>
        <p:spPr>
          <a:xfrm>
            <a:off x="7164288" y="6234854"/>
            <a:ext cx="1979712" cy="623146"/>
          </a:xfrm>
          <a:prstGeom prst="rect">
            <a:avLst/>
          </a:prstGeom>
        </p:spPr>
      </p:pic>
      <p:sp>
        <p:nvSpPr>
          <p:cNvPr id="15362" name="Title Placeholder 1"/>
          <p:cNvSpPr>
            <a:spLocks noGrp="1"/>
          </p:cNvSpPr>
          <p:nvPr>
            <p:ph type="title"/>
          </p:nvPr>
        </p:nvSpPr>
        <p:spPr bwMode="auto">
          <a:xfrm>
            <a:off x="539750" y="265782"/>
            <a:ext cx="5976938" cy="585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Click to edit Master title </a:t>
            </a:r>
            <a:endParaRPr lang="en-AU" dirty="0"/>
          </a:p>
        </p:txBody>
      </p:sp>
      <p:sp>
        <p:nvSpPr>
          <p:cNvPr id="3" name="Text Placeholder 2"/>
          <p:cNvSpPr>
            <a:spLocks noGrp="1"/>
          </p:cNvSpPr>
          <p:nvPr>
            <p:ph type="body" idx="1"/>
          </p:nvPr>
        </p:nvSpPr>
        <p:spPr>
          <a:xfrm>
            <a:off x="539750" y="1619250"/>
            <a:ext cx="8061325" cy="4525963"/>
          </a:xfrm>
          <a:prstGeom prst="rect">
            <a:avLst/>
          </a:prstGeom>
        </p:spPr>
        <p:txBody>
          <a:bodyPr vert="horz" wrap="square" lIns="0" tIns="0" rIns="0" bIns="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368" name="Picture 8" descr="logo_internal"/>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674548" y="73025"/>
            <a:ext cx="1941513" cy="682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373" name="Line 13"/>
          <p:cNvSpPr>
            <a:spLocks noChangeShapeType="1"/>
          </p:cNvSpPr>
          <p:nvPr/>
        </p:nvSpPr>
        <p:spPr bwMode="auto">
          <a:xfrm>
            <a:off x="539750" y="908720"/>
            <a:ext cx="8108950" cy="0"/>
          </a:xfrm>
          <a:prstGeom prst="line">
            <a:avLst/>
          </a:prstGeom>
          <a:noFill/>
          <a:ln w="15875">
            <a:solidFill>
              <a:srgbClr val="512698"/>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AU"/>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hdr="0"/>
  <p:txStyles>
    <p:title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p:titleStyle>
    <p:bodyStyle>
      <a:lvl1pPr algn="l" rtl="0" eaLnBrk="1" fontAlgn="base" hangingPunct="1">
        <a:lnSpc>
          <a:spcPts val="1800"/>
        </a:lnSpc>
        <a:spcBef>
          <a:spcPct val="0"/>
        </a:spcBef>
        <a:spcAft>
          <a:spcPts val="563"/>
        </a:spcAft>
        <a:buFont typeface="Arial" charset="0"/>
        <a:defRPr sz="1600" b="1">
          <a:solidFill>
            <a:srgbClr val="512698"/>
          </a:solidFill>
          <a:latin typeface="+mn-lt"/>
          <a:ea typeface="+mn-ea"/>
          <a:cs typeface="+mn-cs"/>
        </a:defRPr>
      </a:lvl1pPr>
      <a:lvl2pPr algn="l" rtl="0" eaLnBrk="1" fontAlgn="base" hangingPunct="1">
        <a:lnSpc>
          <a:spcPts val="1800"/>
        </a:lnSpc>
        <a:spcBef>
          <a:spcPct val="0"/>
        </a:spcBef>
        <a:spcAft>
          <a:spcPts val="1413"/>
        </a:spcAft>
        <a:buFont typeface="Arial" charset="0"/>
        <a:defRPr sz="1600">
          <a:solidFill>
            <a:schemeClr val="tx1"/>
          </a:solidFill>
          <a:latin typeface="+mn-lt"/>
          <a:cs typeface="+mn-cs"/>
        </a:defRPr>
      </a:lvl2pPr>
      <a:lvl3pPr marL="215900" indent="-228600" algn="l" rtl="0" eaLnBrk="1" fontAlgn="base" hangingPunct="1">
        <a:spcBef>
          <a:spcPct val="0"/>
        </a:spcBef>
        <a:spcAft>
          <a:spcPct val="0"/>
        </a:spcAft>
        <a:buClr>
          <a:srgbClr val="0046AD"/>
        </a:buClr>
        <a:buFont typeface="Arial" charset="0"/>
        <a:buChar char="•"/>
        <a:defRPr sz="1600">
          <a:solidFill>
            <a:schemeClr val="tx1"/>
          </a:solidFill>
          <a:latin typeface="+mn-lt"/>
          <a:cs typeface="+mn-cs"/>
        </a:defRPr>
      </a:lvl3pPr>
      <a:lvl4pPr marL="457200" indent="-228600" algn="l" rtl="0" eaLnBrk="1" fontAlgn="base" hangingPunct="1">
        <a:spcBef>
          <a:spcPts val="500"/>
        </a:spcBef>
        <a:spcAft>
          <a:spcPct val="0"/>
        </a:spcAft>
        <a:buClr>
          <a:srgbClr val="0046AD"/>
        </a:buClr>
        <a:buFont typeface="Arial" charset="0"/>
        <a:buChar char="–"/>
        <a:defRPr sz="1600">
          <a:solidFill>
            <a:schemeClr val="tx1"/>
          </a:solidFill>
          <a:latin typeface="+mn-lt"/>
          <a:cs typeface="+mn-cs"/>
        </a:defRPr>
      </a:lvl4pPr>
      <a:lvl5pPr marL="920750" indent="-228600" algn="l" rtl="0" eaLnBrk="1" fontAlgn="base" hangingPunct="1">
        <a:spcBef>
          <a:spcPts val="500"/>
        </a:spcBef>
        <a:spcAft>
          <a:spcPct val="0"/>
        </a:spcAft>
        <a:buClr>
          <a:srgbClr val="0046AD"/>
        </a:buClr>
        <a:buFont typeface="Arial" charset="0"/>
        <a:buChar char="•"/>
        <a:defRPr sz="1600">
          <a:solidFill>
            <a:schemeClr val="tx1"/>
          </a:solidFill>
          <a:latin typeface="+mn-lt"/>
          <a:cs typeface="+mn-cs"/>
        </a:defRPr>
      </a:lvl5pPr>
      <a:lvl6pPr marL="1377950" indent="-228600" algn="l" rtl="0" eaLnBrk="1" fontAlgn="base" hangingPunct="1">
        <a:spcBef>
          <a:spcPts val="500"/>
        </a:spcBef>
        <a:spcAft>
          <a:spcPct val="0"/>
        </a:spcAft>
        <a:buClr>
          <a:srgbClr val="0046AD"/>
        </a:buClr>
        <a:buFont typeface="Arial" charset="0"/>
        <a:buChar char="•"/>
        <a:defRPr sz="1600">
          <a:solidFill>
            <a:schemeClr val="tx1"/>
          </a:solidFill>
          <a:latin typeface="+mn-lt"/>
          <a:cs typeface="+mn-cs"/>
        </a:defRPr>
      </a:lvl6pPr>
      <a:lvl7pPr marL="1835150" indent="-228600" algn="l" rtl="0" eaLnBrk="1" fontAlgn="base" hangingPunct="1">
        <a:spcBef>
          <a:spcPts val="500"/>
        </a:spcBef>
        <a:spcAft>
          <a:spcPct val="0"/>
        </a:spcAft>
        <a:buClr>
          <a:srgbClr val="0046AD"/>
        </a:buClr>
        <a:buFont typeface="Arial" charset="0"/>
        <a:buChar char="•"/>
        <a:defRPr sz="1600">
          <a:solidFill>
            <a:schemeClr val="tx1"/>
          </a:solidFill>
          <a:latin typeface="+mn-lt"/>
          <a:cs typeface="+mn-cs"/>
        </a:defRPr>
      </a:lvl7pPr>
      <a:lvl8pPr marL="2292350" indent="-228600" algn="l" rtl="0" eaLnBrk="1" fontAlgn="base" hangingPunct="1">
        <a:spcBef>
          <a:spcPts val="500"/>
        </a:spcBef>
        <a:spcAft>
          <a:spcPct val="0"/>
        </a:spcAft>
        <a:buClr>
          <a:srgbClr val="0046AD"/>
        </a:buClr>
        <a:buFont typeface="Arial" charset="0"/>
        <a:buChar char="•"/>
        <a:defRPr sz="1600">
          <a:solidFill>
            <a:schemeClr val="tx1"/>
          </a:solidFill>
          <a:latin typeface="+mn-lt"/>
          <a:cs typeface="+mn-cs"/>
        </a:defRPr>
      </a:lvl8pPr>
      <a:lvl9pPr marL="2749550" indent="-228600" algn="l" rtl="0" eaLnBrk="1" fontAlgn="base" hangingPunct="1">
        <a:spcBef>
          <a:spcPts val="500"/>
        </a:spcBef>
        <a:spcAft>
          <a:spcPct val="0"/>
        </a:spcAft>
        <a:buClr>
          <a:srgbClr val="0046AD"/>
        </a:buClr>
        <a:buFont typeface="Arial" charset="0"/>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descr="PPT2.psd"/>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168936"/>
            <a:ext cx="9144000" cy="445008"/>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B028A5-F8C9-7247-9853-E0C8C618FA8A}" type="datetimeFigureOut">
              <a:rPr lang="en-US" smtClean="0"/>
              <a:t>2/10/2020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B6D78-D6A3-3445-B25E-FDA4C035069F}" type="slidenum">
              <a:rPr lang="en-US" smtClean="0"/>
              <a:t>‹Nr.›</a:t>
            </a:fld>
            <a:endParaRPr lang="en-US"/>
          </a:p>
        </p:txBody>
      </p:sp>
      <p:pic>
        <p:nvPicPr>
          <p:cNvPr id="7" name="Picture 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866345" y="6317328"/>
            <a:ext cx="884592" cy="487166"/>
          </a:xfrm>
          <a:prstGeom prst="rect">
            <a:avLst/>
          </a:prstGeom>
        </p:spPr>
      </p:pic>
      <p:sp>
        <p:nvSpPr>
          <p:cNvPr id="11" name="Rectangle 10"/>
          <p:cNvSpPr/>
          <p:nvPr userDrawn="1"/>
        </p:nvSpPr>
        <p:spPr>
          <a:xfrm>
            <a:off x="0" y="952603"/>
            <a:ext cx="9144000" cy="8563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13" name="Rectangle 12"/>
          <p:cNvSpPr/>
          <p:nvPr userDrawn="1"/>
        </p:nvSpPr>
        <p:spPr>
          <a:xfrm>
            <a:off x="278296" y="5923721"/>
            <a:ext cx="8865704" cy="93427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55" name="Rectangle 54"/>
          <p:cNvSpPr/>
          <p:nvPr userDrawn="1"/>
        </p:nvSpPr>
        <p:spPr>
          <a:xfrm>
            <a:off x="7098963" y="119271"/>
            <a:ext cx="1856194" cy="79513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pic>
        <p:nvPicPr>
          <p:cNvPr id="14" name="Picture 1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7622432" y="254242"/>
            <a:ext cx="1444416" cy="503383"/>
          </a:xfrm>
          <a:prstGeom prst="rect">
            <a:avLst/>
          </a:prstGeom>
        </p:spPr>
      </p:pic>
      <p:sp>
        <p:nvSpPr>
          <p:cNvPr id="15" name="Rectangle: Rounded Corners 14">
            <a:extLst>
              <a:ext uri="{FF2B5EF4-FFF2-40B4-BE49-F238E27FC236}">
                <a16:creationId xmlns:a16="http://schemas.microsoft.com/office/drawing/2014/main" id="{398D1851-09A7-4A7E-9177-3E14E41EF74E}"/>
              </a:ext>
            </a:extLst>
          </p:cNvPr>
          <p:cNvSpPr/>
          <p:nvPr userDrawn="1"/>
        </p:nvSpPr>
        <p:spPr>
          <a:xfrm>
            <a:off x="0" y="1009358"/>
            <a:ext cx="9144000" cy="45719"/>
          </a:xfrm>
          <a:prstGeom prst="roundRect">
            <a:avLst/>
          </a:prstGeom>
          <a:solidFill>
            <a:schemeClr val="bg2">
              <a:lumMod val="90000"/>
            </a:schemeClr>
          </a:solidFill>
          <a:ln>
            <a:solidFill>
              <a:schemeClr val="bg2">
                <a:lumMod val="9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2585915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p:cNvSpPr>
            <a:spLocks noGrp="1"/>
          </p:cNvSpPr>
          <p:nvPr>
            <p:ph type="body" idx="1"/>
          </p:nvPr>
        </p:nvSpPr>
        <p:spPr>
          <a:xfrm>
            <a:off x="467542" y="3677027"/>
            <a:ext cx="8352929" cy="2580889"/>
          </a:xfrm>
        </p:spPr>
        <p:txBody>
          <a:bodyPr anchor="ctr">
            <a:noAutofit/>
          </a:bodyPr>
          <a:lstStyle/>
          <a:p>
            <a:pPr marL="0" indent="0" algn="ctr">
              <a:buNone/>
            </a:pPr>
            <a:endParaRPr lang="en-AU" sz="2500" b="1" dirty="0">
              <a:solidFill>
                <a:schemeClr val="tx1"/>
              </a:solidFill>
            </a:endParaRPr>
          </a:p>
          <a:p>
            <a:pPr marL="0" indent="0" algn="ctr">
              <a:lnSpc>
                <a:spcPct val="120000"/>
              </a:lnSpc>
              <a:spcAft>
                <a:spcPts val="0"/>
              </a:spcAft>
              <a:buNone/>
            </a:pPr>
            <a:endParaRPr lang="en-AU" sz="2500" b="1" dirty="0">
              <a:solidFill>
                <a:schemeClr val="tx1"/>
              </a:solidFill>
            </a:endParaRPr>
          </a:p>
          <a:p>
            <a:pPr algn="ctr">
              <a:lnSpc>
                <a:spcPct val="120000"/>
              </a:lnSpc>
              <a:spcAft>
                <a:spcPts val="0"/>
              </a:spcAft>
            </a:pPr>
            <a:r>
              <a:rPr lang="en-AU" sz="2400" b="1" dirty="0">
                <a:solidFill>
                  <a:schemeClr val="tx1"/>
                </a:solidFill>
              </a:rPr>
              <a:t>Dr Oyebola Fasugba</a:t>
            </a:r>
          </a:p>
          <a:p>
            <a:pPr marL="0" indent="0" algn="ctr">
              <a:lnSpc>
                <a:spcPct val="120000"/>
              </a:lnSpc>
              <a:spcAft>
                <a:spcPts val="0"/>
              </a:spcAft>
              <a:buNone/>
            </a:pPr>
            <a:r>
              <a:rPr lang="en-AU" sz="2400" b="1" dirty="0">
                <a:solidFill>
                  <a:schemeClr val="tx1"/>
                </a:solidFill>
              </a:rPr>
              <a:t>Prof Sandy Middleton</a:t>
            </a:r>
          </a:p>
          <a:p>
            <a:pPr marL="0" indent="0" algn="ctr">
              <a:lnSpc>
                <a:spcPct val="114000"/>
              </a:lnSpc>
              <a:spcAft>
                <a:spcPts val="0"/>
              </a:spcAft>
              <a:buNone/>
            </a:pPr>
            <a:r>
              <a:rPr lang="en-US" sz="2400" dirty="0">
                <a:solidFill>
                  <a:schemeClr val="tx1"/>
                </a:solidFill>
              </a:rPr>
              <a:t>Nursing Research Institute</a:t>
            </a:r>
            <a:r>
              <a:rPr lang="en-AU" sz="2400" dirty="0">
                <a:solidFill>
                  <a:schemeClr val="tx1"/>
                </a:solidFill>
              </a:rPr>
              <a:t>, </a:t>
            </a:r>
            <a:r>
              <a:rPr lang="en-US" sz="2400" dirty="0">
                <a:solidFill>
                  <a:schemeClr val="tx1"/>
                </a:solidFill>
              </a:rPr>
              <a:t>St Vincent’s Health Australia Sydney, St Vincent’s Hospital Melbourne</a:t>
            </a:r>
          </a:p>
          <a:p>
            <a:pPr marL="0" indent="0" algn="ctr">
              <a:lnSpc>
                <a:spcPct val="114000"/>
              </a:lnSpc>
              <a:spcAft>
                <a:spcPts val="0"/>
              </a:spcAft>
              <a:buNone/>
            </a:pPr>
            <a:r>
              <a:rPr lang="en-US" sz="2400" dirty="0">
                <a:solidFill>
                  <a:schemeClr val="tx1"/>
                </a:solidFill>
              </a:rPr>
              <a:t>&amp; Australian Catholic University</a:t>
            </a:r>
            <a:endParaRPr lang="en-AU" sz="2400" dirty="0">
              <a:solidFill>
                <a:schemeClr val="tx1"/>
              </a:solidFill>
            </a:endParaRPr>
          </a:p>
          <a:p>
            <a:pPr marL="0" indent="0" algn="ctr">
              <a:buNone/>
            </a:pPr>
            <a:endParaRPr lang="en-AU" sz="2500" dirty="0">
              <a:solidFill>
                <a:schemeClr val="tx1"/>
              </a:solidFill>
            </a:endParaRPr>
          </a:p>
          <a:p>
            <a:pPr marL="0" indent="0" algn="ctr">
              <a:buNone/>
            </a:pPr>
            <a:endParaRPr lang="en-AU" sz="2500" dirty="0">
              <a:solidFill>
                <a:schemeClr val="tx1"/>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2180" y="144016"/>
            <a:ext cx="1794612" cy="636184"/>
          </a:xfrm>
          <a:prstGeom prst="rect">
            <a:avLst/>
          </a:prstGeom>
        </p:spPr>
      </p:pic>
      <p:sp>
        <p:nvSpPr>
          <p:cNvPr id="2" name="Rectangle 1"/>
          <p:cNvSpPr/>
          <p:nvPr/>
        </p:nvSpPr>
        <p:spPr>
          <a:xfrm>
            <a:off x="209879" y="2382005"/>
            <a:ext cx="8724242" cy="1077218"/>
          </a:xfrm>
          <a:prstGeom prst="rect">
            <a:avLst/>
          </a:prstGeom>
        </p:spPr>
        <p:txBody>
          <a:bodyPr wrap="square">
            <a:spAutoFit/>
          </a:bodyPr>
          <a:lstStyle/>
          <a:p>
            <a:pPr marL="0" indent="0" algn="ctr">
              <a:buNone/>
            </a:pPr>
            <a:r>
              <a:rPr lang="en-US" sz="3200" b="1" dirty="0">
                <a:solidFill>
                  <a:schemeClr val="accent1"/>
                </a:solidFill>
              </a:rPr>
              <a:t>Management of fever </a:t>
            </a:r>
            <a:r>
              <a:rPr lang="en-US" sz="3200" b="1">
                <a:solidFill>
                  <a:schemeClr val="accent1"/>
                </a:solidFill>
              </a:rPr>
              <a:t>and </a:t>
            </a:r>
            <a:r>
              <a:rPr lang="en-US" sz="3200" b="1" smtClean="0">
                <a:solidFill>
                  <a:schemeClr val="accent1"/>
                </a:solidFill>
              </a:rPr>
              <a:t>hyperglycemia </a:t>
            </a:r>
            <a:r>
              <a:rPr lang="en-US" sz="3200" b="1" dirty="0">
                <a:solidFill>
                  <a:schemeClr val="accent1"/>
                </a:solidFill>
              </a:rPr>
              <a:t>in a patient with acute ischemic stroke</a:t>
            </a:r>
            <a:endParaRPr lang="en-AU" sz="3200" b="1" i="1" dirty="0">
              <a:solidFill>
                <a:schemeClr val="accent1"/>
              </a:solidFill>
            </a:endParaRPr>
          </a:p>
        </p:txBody>
      </p:sp>
      <p:pic>
        <p:nvPicPr>
          <p:cNvPr id="3" name="Picture 2">
            <a:extLst>
              <a:ext uri="{FF2B5EF4-FFF2-40B4-BE49-F238E27FC236}">
                <a16:creationId xmlns:a16="http://schemas.microsoft.com/office/drawing/2014/main" id="{BFE7D38F-B38B-4375-90DC-F347FF3B4DA7}"/>
              </a:ext>
            </a:extLst>
          </p:cNvPr>
          <p:cNvPicPr>
            <a:picLocks noChangeAspect="1"/>
          </p:cNvPicPr>
          <p:nvPr/>
        </p:nvPicPr>
        <p:blipFill>
          <a:blip r:embed="rId4"/>
          <a:stretch>
            <a:fillRect/>
          </a:stretch>
        </p:blipFill>
        <p:spPr>
          <a:xfrm>
            <a:off x="4283968" y="0"/>
            <a:ext cx="2243522" cy="786452"/>
          </a:xfrm>
          <a:prstGeom prst="rect">
            <a:avLst/>
          </a:prstGeom>
        </p:spPr>
      </p:pic>
      <p:pic>
        <p:nvPicPr>
          <p:cNvPr id="4" name="Picture 3">
            <a:extLst>
              <a:ext uri="{FF2B5EF4-FFF2-40B4-BE49-F238E27FC236}">
                <a16:creationId xmlns:a16="http://schemas.microsoft.com/office/drawing/2014/main" id="{B0043DD8-8603-4379-8FD6-51450355E279}"/>
              </a:ext>
            </a:extLst>
          </p:cNvPr>
          <p:cNvPicPr>
            <a:picLocks noChangeAspect="1"/>
          </p:cNvPicPr>
          <p:nvPr/>
        </p:nvPicPr>
        <p:blipFill>
          <a:blip r:embed="rId5"/>
          <a:stretch>
            <a:fillRect/>
          </a:stretch>
        </p:blipFill>
        <p:spPr>
          <a:xfrm>
            <a:off x="6802694" y="4908"/>
            <a:ext cx="2225233" cy="786452"/>
          </a:xfrm>
          <a:prstGeom prst="rect">
            <a:avLst/>
          </a:prstGeom>
        </p:spPr>
      </p:pic>
      <p:pic>
        <p:nvPicPr>
          <p:cNvPr id="5" name="Picture 4">
            <a:extLst>
              <a:ext uri="{FF2B5EF4-FFF2-40B4-BE49-F238E27FC236}">
                <a16:creationId xmlns:a16="http://schemas.microsoft.com/office/drawing/2014/main" id="{C1B97694-2E05-426F-B2A2-4DB8FB82F130}"/>
              </a:ext>
            </a:extLst>
          </p:cNvPr>
          <p:cNvPicPr>
            <a:picLocks noChangeAspect="1"/>
          </p:cNvPicPr>
          <p:nvPr/>
        </p:nvPicPr>
        <p:blipFill>
          <a:blip r:embed="rId6"/>
          <a:stretch>
            <a:fillRect/>
          </a:stretch>
        </p:blipFill>
        <p:spPr>
          <a:xfrm>
            <a:off x="303685" y="186796"/>
            <a:ext cx="1479846" cy="593404"/>
          </a:xfrm>
          <a:prstGeom prst="rect">
            <a:avLst/>
          </a:prstGeom>
        </p:spPr>
      </p:pic>
      <p:sp>
        <p:nvSpPr>
          <p:cNvPr id="8" name="Rectangle 7">
            <a:extLst>
              <a:ext uri="{FF2B5EF4-FFF2-40B4-BE49-F238E27FC236}">
                <a16:creationId xmlns:a16="http://schemas.microsoft.com/office/drawing/2014/main" id="{5E416228-5F9B-4931-8744-2FA6D72CED9D}"/>
              </a:ext>
            </a:extLst>
          </p:cNvPr>
          <p:cNvSpPr/>
          <p:nvPr/>
        </p:nvSpPr>
        <p:spPr>
          <a:xfrm>
            <a:off x="1151619" y="1461450"/>
            <a:ext cx="6984776" cy="646331"/>
          </a:xfrm>
          <a:prstGeom prst="rect">
            <a:avLst/>
          </a:prstGeom>
        </p:spPr>
        <p:txBody>
          <a:bodyPr wrap="square">
            <a:spAutoFit/>
          </a:bodyPr>
          <a:lstStyle/>
          <a:p>
            <a:pPr marL="0" indent="0" algn="ctr">
              <a:buNone/>
            </a:pPr>
            <a:r>
              <a:rPr lang="en-US" sz="3600" b="1" dirty="0">
                <a:solidFill>
                  <a:schemeClr val="accent1"/>
                </a:solidFill>
              </a:rPr>
              <a:t>Case of the week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539552" y="1340768"/>
            <a:ext cx="8229600" cy="4525963"/>
          </a:xfrm>
        </p:spPr>
        <p:txBody>
          <a:bodyPr>
            <a:normAutofit/>
          </a:bodyPr>
          <a:lstStyle/>
          <a:p>
            <a:pPr marL="0" indent="0">
              <a:lnSpc>
                <a:spcPct val="150000"/>
              </a:lnSpc>
              <a:spcBef>
                <a:spcPts val="0"/>
              </a:spcBef>
              <a:spcAft>
                <a:spcPts val="0"/>
              </a:spcAft>
              <a:buNone/>
            </a:pPr>
            <a:r>
              <a:rPr lang="en-AU" sz="2000" b="1" i="1" dirty="0">
                <a:latin typeface="Calibri" panose="020F0502020204030204" pitchFamily="34" charset="0"/>
                <a:ea typeface="Calibri" panose="020F0502020204030204" pitchFamily="34" charset="0"/>
                <a:cs typeface="Calibri" panose="020F0502020204030204" pitchFamily="34" charset="0"/>
              </a:rPr>
              <a:t>Summary</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spcAft>
                <a:spcPts val="0"/>
              </a:spcAft>
              <a:buNone/>
            </a:pPr>
            <a:r>
              <a:rPr lang="en-AU" sz="2000" i="1" dirty="0">
                <a:latin typeface="Calibri" panose="020F0502020204030204" pitchFamily="34" charset="0"/>
                <a:ea typeface="Calibri" panose="020F0502020204030204" pitchFamily="34" charset="0"/>
                <a:cs typeface="Calibri" panose="020F0502020204030204" pitchFamily="34" charset="0"/>
              </a:rPr>
              <a:t>Evidence from the </a:t>
            </a:r>
            <a:r>
              <a:rPr lang="en-AU" sz="2000" i="1" dirty="0">
                <a:solidFill>
                  <a:srgbClr val="000000"/>
                </a:solidFill>
                <a:latin typeface="Calibri" panose="020F0502020204030204" pitchFamily="34" charset="0"/>
                <a:ea typeface="Calibri" panose="020F0502020204030204" pitchFamily="34" charset="0"/>
                <a:cs typeface="Calibri" panose="020F0502020204030204" pitchFamily="34" charset="0"/>
              </a:rPr>
              <a:t>Quality in Acute Stroke Care (QASC) trial showed that treatment of blood glucose levels &gt;10mmol/L (180mg/dL) as part of a bundled care package, improves outcomes in patients regardless of their diabetic status at 90 days post-stroke.</a:t>
            </a:r>
            <a:r>
              <a:rPr lang="en-AU" sz="2000" i="1" baseline="30000" dirty="0">
                <a:solidFill>
                  <a:srgbClr val="000000"/>
                </a:solidFill>
                <a:latin typeface="Calibri" panose="020F0502020204030204" pitchFamily="34" charset="0"/>
                <a:ea typeface="Calibri" panose="020F0502020204030204" pitchFamily="34" charset="0"/>
                <a:cs typeface="Calibri" panose="020F0502020204030204" pitchFamily="34" charset="0"/>
              </a:rPr>
              <a:t>8</a:t>
            </a:r>
            <a:r>
              <a:rPr lang="en-AU" sz="2000" i="1" dirty="0">
                <a:solidFill>
                  <a:srgbClr val="000000"/>
                </a:solidFill>
                <a:latin typeface="Calibri" panose="020F0502020204030204" pitchFamily="34" charset="0"/>
                <a:ea typeface="Calibri" panose="020F0502020204030204" pitchFamily="34" charset="0"/>
                <a:cs typeface="Calibri" panose="020F0502020204030204" pitchFamily="34" charset="0"/>
              </a:rPr>
              <a:t> The </a:t>
            </a:r>
            <a:r>
              <a:rPr lang="en-AU" sz="2000" i="1" dirty="0">
                <a:latin typeface="Calibri" panose="020F0502020204030204" pitchFamily="34" charset="0"/>
                <a:ea typeface="Calibri" panose="020F0502020204030204" pitchFamily="34" charset="0"/>
                <a:cs typeface="Calibri" panose="020F0502020204030204" pitchFamily="34" charset="0"/>
              </a:rPr>
              <a:t>United States Guidelines for the Early Management of Patients with Acute Ischemic Stroke</a:t>
            </a:r>
            <a:r>
              <a:rPr lang="en-AU" sz="2000" i="1" baseline="30000" dirty="0">
                <a:latin typeface="Calibri" panose="020F0502020204030204" pitchFamily="34" charset="0"/>
                <a:ea typeface="Calibri" panose="020F0502020204030204" pitchFamily="34" charset="0"/>
                <a:cs typeface="Calibri" panose="020F0502020204030204" pitchFamily="34" charset="0"/>
              </a:rPr>
              <a:t> </a:t>
            </a:r>
            <a:r>
              <a:rPr lang="en-AU" sz="2000" i="1" dirty="0">
                <a:latin typeface="Calibri" panose="020F0502020204030204" pitchFamily="34" charset="0"/>
                <a:ea typeface="Calibri" panose="020F0502020204030204" pitchFamily="34" charset="0"/>
                <a:cs typeface="Calibri" panose="020F0502020204030204" pitchFamily="34" charset="0"/>
              </a:rPr>
              <a:t>recommend treating hyperglycemia to achieve blood glucose levels in a range of 7.8 to 10 mmol/L (140 to 180 mg/dL) and to closely monitor to prevent hypoglycemia in patients with acute ischemic stroke.</a:t>
            </a:r>
            <a:r>
              <a:rPr lang="en-AU" sz="2000" i="1" baseline="30000" dirty="0">
                <a:latin typeface="Calibri" panose="020F0502020204030204" pitchFamily="34" charset="0"/>
                <a:ea typeface="Calibri" panose="020F0502020204030204" pitchFamily="34" charset="0"/>
                <a:cs typeface="Calibri" panose="020F0502020204030204" pitchFamily="34" charset="0"/>
              </a:rPr>
              <a:t>3</a:t>
            </a:r>
            <a:r>
              <a:rPr lang="en-AU" sz="20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2025602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04118"/>
            <a:ext cx="8435280" cy="4955608"/>
          </a:xfrm>
        </p:spPr>
        <p:txBody>
          <a:bodyPr>
            <a:normAutofit fontScale="92500"/>
          </a:bodyPr>
          <a:lstStyle/>
          <a:p>
            <a:pPr marL="0" indent="0">
              <a:lnSpc>
                <a:spcPct val="150000"/>
              </a:lnSpc>
              <a:spcBef>
                <a:spcPts val="0"/>
              </a:spcBef>
              <a:spcAft>
                <a:spcPts val="0"/>
              </a:spcAft>
              <a:buNone/>
            </a:pPr>
            <a:r>
              <a:rPr lang="en-AU" sz="2200" dirty="0">
                <a:solidFill>
                  <a:schemeClr val="tx2"/>
                </a:solidFill>
                <a:latin typeface="Calibri" panose="020F0502020204030204" pitchFamily="34" charset="0"/>
                <a:ea typeface="Calibri" panose="020F0502020204030204" pitchFamily="34" charset="0"/>
                <a:cs typeface="Calibri" panose="020F0502020204030204" pitchFamily="34" charset="0"/>
              </a:rPr>
              <a:t>Neuroimaging using computed tomography (CT) scan shows hyperdensity in the right middle cerebral artery suggestive of a thrombotic occlusion and confirms the</a:t>
            </a: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 diagnosis of acute ischemic stroke. Her platelet count, activated partial thromboplastin time and international normalized ratio (INR) are within normal limits. Intravenous recombinant tissue–type plasminogen activator (</a:t>
            </a:r>
            <a:r>
              <a:rPr lang="en-AU" sz="2200" dirty="0" err="1">
                <a:solidFill>
                  <a:schemeClr val="tx2"/>
                </a:solidFill>
                <a:latin typeface="Calibri" panose="020F0502020204030204" pitchFamily="34" charset="0"/>
                <a:ea typeface="Calibri" panose="020F0502020204030204" pitchFamily="34" charset="0"/>
                <a:cs typeface="Times New Roman" panose="02020603050405020304" pitchFamily="18" charset="0"/>
              </a:rPr>
              <a:t>tPA</a:t>
            </a: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-Alteplase) is administered at 5.15pm approximately 2 hours after time last known to be symptom-free. Endovascular clot retrieval with recanalization of the right middle cerebral artery is successfully undertaken. The patient’s neurological examination improves with a post-procedural NIHSS score of 3. She is transferred to the stroke unit for subsequent monitoring and care</a:t>
            </a:r>
            <a:r>
              <a:rPr lang="en-AU" sz="2200" dirty="0">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4030933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04118"/>
            <a:ext cx="8496944" cy="4525963"/>
          </a:xfrm>
        </p:spPr>
        <p:txBody>
          <a:bodyPr>
            <a:normAutofit/>
          </a:bodyPr>
          <a:lstStyle/>
          <a:p>
            <a:pPr marL="0" indent="0">
              <a:lnSpc>
                <a:spcPct val="150000"/>
              </a:lnSpc>
              <a:spcBef>
                <a:spcPts val="0"/>
              </a:spcBef>
              <a:buNone/>
            </a:pPr>
            <a:r>
              <a:rPr lang="en-AU" sz="2000" b="1" dirty="0">
                <a:latin typeface="Calibri" panose="020F0502020204030204" pitchFamily="34" charset="0"/>
                <a:ea typeface="Calibri" panose="020F0502020204030204" pitchFamily="34" charset="0"/>
                <a:cs typeface="Times New Roman" panose="02020603050405020304" pitchFamily="18" charset="0"/>
              </a:rPr>
              <a:t>Question 4</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buNone/>
            </a:pPr>
            <a:r>
              <a:rPr lang="en-AU" sz="2000" dirty="0">
                <a:latin typeface="Calibri" panose="020F0502020204030204" pitchFamily="34" charset="0"/>
                <a:ea typeface="Calibri" panose="020F0502020204030204" pitchFamily="34" charset="0"/>
                <a:cs typeface="Times New Roman" panose="02020603050405020304" pitchFamily="18" charset="0"/>
              </a:rPr>
              <a:t>How often should temperature and blood glucose levels be monitored in patients with acute stroke? </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Every 30 minutes</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Hourly</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Every 1 to 2 hours</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Every 4 to 6 hours</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All may apply depending on the patient’s clinical situation</a:t>
            </a:r>
          </a:p>
          <a:p>
            <a:pPr marL="0" lvl="0" indent="0">
              <a:lnSpc>
                <a:spcPct val="150000"/>
              </a:lnSpc>
              <a:spcBef>
                <a:spcPts val="0"/>
              </a:spcBef>
              <a:buNone/>
            </a:pPr>
            <a:endPar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50000"/>
              </a:lnSpc>
              <a:spcBef>
                <a:spcPts val="0"/>
              </a:spcBef>
              <a:buNone/>
            </a:pPr>
            <a:endParaRPr lang="en-AU"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1241117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04118"/>
            <a:ext cx="8496944" cy="4525963"/>
          </a:xfrm>
        </p:spPr>
        <p:txBody>
          <a:bodyPr>
            <a:normAutofit/>
          </a:bodyPr>
          <a:lstStyle/>
          <a:p>
            <a:pPr marL="0" indent="0">
              <a:lnSpc>
                <a:spcPct val="150000"/>
              </a:lnSpc>
              <a:spcBef>
                <a:spcPts val="0"/>
              </a:spcBef>
              <a:buNone/>
            </a:pPr>
            <a:r>
              <a:rPr lang="en-AU" sz="2000" b="1" dirty="0">
                <a:latin typeface="Calibri" panose="020F0502020204030204" pitchFamily="34" charset="0"/>
                <a:ea typeface="Calibri" panose="020F0502020204030204" pitchFamily="34" charset="0"/>
                <a:cs typeface="Times New Roman" panose="02020603050405020304" pitchFamily="18" charset="0"/>
              </a:rPr>
              <a:t>Question 4</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buNone/>
            </a:pPr>
            <a:r>
              <a:rPr lang="en-AU" sz="2000" dirty="0">
                <a:latin typeface="Calibri" panose="020F0502020204030204" pitchFamily="34" charset="0"/>
                <a:ea typeface="Calibri" panose="020F0502020204030204" pitchFamily="34" charset="0"/>
                <a:cs typeface="Times New Roman" panose="02020603050405020304" pitchFamily="18" charset="0"/>
              </a:rPr>
              <a:t>How often should temperature and blood glucose levels be monitored in patients with acute stroke? </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Every 30 minutes</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Hourly</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Every 1 to 2 hours</a:t>
            </a:r>
          </a:p>
          <a:p>
            <a:pPr lvl="0">
              <a:lnSpc>
                <a:spcPct val="15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Every 4 to 6 hours</a:t>
            </a:r>
          </a:p>
          <a:p>
            <a:pPr lvl="0">
              <a:lnSpc>
                <a:spcPct val="150000"/>
              </a:lnSpc>
              <a:spcBef>
                <a:spcPts val="0"/>
              </a:spcBef>
              <a:buFont typeface="+mj-lt"/>
              <a:buAutoNum type="alphaLcParenR"/>
            </a:pPr>
            <a:r>
              <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All may apply depending on the patient’s clinical situation</a:t>
            </a:r>
          </a:p>
          <a:p>
            <a:pPr marL="0" lvl="0" indent="0">
              <a:lnSpc>
                <a:spcPct val="150000"/>
              </a:lnSpc>
              <a:spcBef>
                <a:spcPts val="0"/>
              </a:spcBef>
              <a:buNone/>
            </a:pPr>
            <a:endPar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50000"/>
              </a:lnSpc>
              <a:spcBef>
                <a:spcPts val="0"/>
              </a:spcBef>
              <a:buNone/>
            </a:pPr>
            <a:endParaRPr lang="en-AU"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1655550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04118"/>
            <a:ext cx="8496944" cy="5394326"/>
          </a:xfrm>
        </p:spPr>
        <p:txBody>
          <a:bodyPr>
            <a:normAutofit fontScale="62500" lnSpcReduction="20000"/>
          </a:bodyPr>
          <a:lstStyle/>
          <a:p>
            <a:pPr marL="0" indent="0">
              <a:lnSpc>
                <a:spcPct val="140000"/>
              </a:lnSpc>
              <a:spcBef>
                <a:spcPts val="0"/>
              </a:spcBef>
              <a:spcAft>
                <a:spcPts val="0"/>
              </a:spcAft>
              <a:buNone/>
            </a:pPr>
            <a:r>
              <a:rPr lang="en-AU" b="1" i="1" dirty="0">
                <a:latin typeface="Calibri" panose="020F0502020204030204" pitchFamily="34" charset="0"/>
                <a:ea typeface="Calibri" panose="020F0502020204030204" pitchFamily="34" charset="0"/>
                <a:cs typeface="Times New Roman" panose="02020603050405020304" pitchFamily="18" charset="0"/>
              </a:rPr>
              <a:t>Summary</a:t>
            </a: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40000"/>
              </a:lnSpc>
              <a:spcBef>
                <a:spcPts val="0"/>
              </a:spcBef>
              <a:spcAft>
                <a:spcPts val="0"/>
              </a:spcAft>
              <a:buNone/>
            </a:pPr>
            <a:r>
              <a:rPr lang="en-AU" i="1" dirty="0">
                <a:latin typeface="Calibri" panose="020F0502020204030204" pitchFamily="34" charset="0"/>
                <a:ea typeface="Calibri" panose="020F0502020204030204" pitchFamily="34" charset="0"/>
                <a:cs typeface="Times New Roman" panose="02020603050405020304" pitchFamily="18" charset="0"/>
              </a:rPr>
              <a:t>Temperature may be monitored frequently as clinically indicated. It is recommended that while the patient is in the ED, temperature readings should be taken every 30 minutes and 4 hourly in the stroke unit.</a:t>
            </a:r>
            <a:r>
              <a:rPr lang="en-AU" i="1" baseline="30000" dirty="0">
                <a:latin typeface="Calibri" panose="020F0502020204030204" pitchFamily="34" charset="0"/>
                <a:ea typeface="Calibri" panose="020F0502020204030204" pitchFamily="34" charset="0"/>
                <a:cs typeface="Times New Roman" panose="02020603050405020304" pitchFamily="18" charset="0"/>
              </a:rPr>
              <a:t>2, 8 ,10</a:t>
            </a:r>
            <a:r>
              <a:rPr lang="en-AU" i="1" dirty="0">
                <a:latin typeface="Calibri" panose="020F0502020204030204" pitchFamily="34" charset="0"/>
                <a:ea typeface="Calibri" panose="020F0502020204030204" pitchFamily="34" charset="0"/>
                <a:cs typeface="Times New Roman" panose="02020603050405020304" pitchFamily="18" charset="0"/>
              </a:rPr>
              <a:t> Blood glucose levels should be monitored 6 hourly for the first 72 hours following admission.</a:t>
            </a:r>
            <a:r>
              <a:rPr lang="en-AU" i="1" baseline="30000" dirty="0">
                <a:latin typeface="Calibri" panose="020F0502020204030204" pitchFamily="34" charset="0"/>
                <a:ea typeface="Calibri" panose="020F0502020204030204" pitchFamily="34" charset="0"/>
                <a:cs typeface="Times New Roman" panose="02020603050405020304" pitchFamily="18" charset="0"/>
              </a:rPr>
              <a:t>10</a:t>
            </a:r>
            <a:r>
              <a:rPr lang="en-AU" i="1" dirty="0">
                <a:latin typeface="Calibri" panose="020F0502020204030204" pitchFamily="34" charset="0"/>
                <a:ea typeface="Calibri" panose="020F0502020204030204" pitchFamily="34" charset="0"/>
                <a:cs typeface="Times New Roman" panose="02020603050405020304" pitchFamily="18" charset="0"/>
              </a:rPr>
              <a:t> If blood glucose is &gt;140 mg/dL (7.8mmol/L) and the patient has received thrombolysis, it may be necessary to monitor the blood glucose every 1 to 2 hours, because of the potential for intracranial haemorrhage in these patients.</a:t>
            </a:r>
            <a:r>
              <a:rPr lang="en-AU" i="1" baseline="30000" dirty="0">
                <a:latin typeface="Calibri" panose="020F0502020204030204" pitchFamily="34" charset="0"/>
                <a:ea typeface="Calibri" panose="020F0502020204030204" pitchFamily="34" charset="0"/>
                <a:cs typeface="Times New Roman" panose="02020603050405020304" pitchFamily="18" charset="0"/>
              </a:rPr>
              <a:t>10</a:t>
            </a:r>
            <a:r>
              <a:rPr lang="en-AU" i="1" dirty="0">
                <a:latin typeface="Calibri" panose="020F0502020204030204" pitchFamily="34" charset="0"/>
                <a:ea typeface="Calibri" panose="020F0502020204030204" pitchFamily="34" charset="0"/>
                <a:cs typeface="Times New Roman" panose="02020603050405020304" pitchFamily="18" charset="0"/>
              </a:rPr>
              <a:t> </a:t>
            </a: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40000"/>
              </a:lnSpc>
              <a:spcBef>
                <a:spcPts val="0"/>
              </a:spcBef>
              <a:spcAft>
                <a:spcPts val="0"/>
              </a:spcAft>
              <a:buNone/>
            </a:pPr>
            <a:r>
              <a:rPr lang="en-AU"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40000"/>
              </a:lnSpc>
              <a:spcBef>
                <a:spcPts val="0"/>
              </a:spcBef>
              <a:spcAft>
                <a:spcPts val="0"/>
              </a:spcAft>
              <a:buNone/>
            </a:pPr>
            <a:r>
              <a:rPr lang="en-AU" dirty="0">
                <a:solidFill>
                  <a:schemeClr val="tx2"/>
                </a:solidFill>
                <a:latin typeface="Calibri" panose="020F0502020204030204" pitchFamily="34" charset="0"/>
                <a:ea typeface="Calibri" panose="020F0502020204030204" pitchFamily="34" charset="0"/>
                <a:cs typeface="Times New Roman" panose="02020603050405020304" pitchFamily="18" charset="0"/>
              </a:rPr>
              <a:t>The patient is discharged home on aspirin and enalapril after 3 days to continue multidisciplinary team management involving the speech therapist, physiotherapist and occupational therapist to assist with post-stroke rehabilitation and recovery.</a:t>
            </a: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2287606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179512" y="1204118"/>
            <a:ext cx="8784976" cy="5653882"/>
          </a:xfrm>
        </p:spPr>
        <p:txBody>
          <a:bodyPr>
            <a:normAutofit/>
          </a:bodyPr>
          <a:lstStyle/>
          <a:p>
            <a:pPr lvl="0">
              <a:lnSpc>
                <a:spcPct val="120000"/>
              </a:lnSpc>
              <a:spcBef>
                <a:spcPts val="0"/>
              </a:spcBef>
              <a:buFont typeface="Symbol" panose="05050102010706020507" pitchFamily="18" charset="2"/>
              <a:buChar char=""/>
            </a:pPr>
            <a:r>
              <a:rPr lang="en-AU" sz="2000" dirty="0">
                <a:latin typeface="Calibri" panose="020F0502020204030204" pitchFamily="34" charset="0"/>
                <a:ea typeface="Calibri" panose="020F0502020204030204" pitchFamily="34" charset="0"/>
                <a:cs typeface="Times New Roman" panose="02020603050405020304" pitchFamily="18" charset="0"/>
              </a:rPr>
              <a:t>Monitoring of vital signs such as temperature is an important part of acute stroke care as presence of fever has the potential to affect the patient’s prognosis. Evidence shows that fever in acute stroke patients is associated with poor neurological outcome and increased mortality.</a:t>
            </a:r>
            <a:r>
              <a:rPr lang="en-AU" sz="2000" baseline="30000" dirty="0">
                <a:latin typeface="Calibri" panose="020F0502020204030204" pitchFamily="34" charset="0"/>
                <a:ea typeface="Calibri" panose="020F0502020204030204" pitchFamily="34" charset="0"/>
                <a:cs typeface="Times New Roman" panose="02020603050405020304" pitchFamily="18" charset="0"/>
              </a:rPr>
              <a:t>10</a:t>
            </a:r>
            <a:r>
              <a:rPr lang="en-AU" sz="2000" dirty="0">
                <a:latin typeface="Calibri" panose="020F0502020204030204" pitchFamily="34" charset="0"/>
                <a:ea typeface="Calibri" panose="020F0502020204030204" pitchFamily="34" charset="0"/>
                <a:cs typeface="Times New Roman" panose="02020603050405020304" pitchFamily="18" charset="0"/>
              </a:rPr>
              <a:t> Hence, managing the fever may improve outcomes for patients.</a:t>
            </a:r>
          </a:p>
          <a:p>
            <a:pPr lvl="0">
              <a:lnSpc>
                <a:spcPct val="120000"/>
              </a:lnSpc>
              <a:spcBef>
                <a:spcPts val="0"/>
              </a:spcBef>
              <a:buFont typeface="Symbol" panose="05050102010706020507" pitchFamily="18" charset="2"/>
              <a:buChar char=""/>
            </a:pPr>
            <a:r>
              <a:rPr lang="en-AU" sz="2000" dirty="0">
                <a:latin typeface="Calibri" panose="020F0502020204030204" pitchFamily="34" charset="0"/>
                <a:ea typeface="Calibri" panose="020F0502020204030204" pitchFamily="34" charset="0"/>
                <a:cs typeface="Times New Roman" panose="02020603050405020304" pitchFamily="18" charset="0"/>
              </a:rPr>
              <a:t>Routine blood tests that provide pointers to conditions associated with unfavourable outcomes for the stroke patients or may influence treatment choice should be performed. Measurement of blood glucose levels is essential because hyperglycemia in acute stroke patients has been found to be an independent predictor of larger infarct size, poor clinical outcome and higher risk of mortality.</a:t>
            </a:r>
            <a:r>
              <a:rPr lang="en-AU" sz="2000" baseline="30000" dirty="0">
                <a:latin typeface="Calibri" panose="020F0502020204030204" pitchFamily="34" charset="0"/>
                <a:ea typeface="Calibri" panose="020F0502020204030204" pitchFamily="34" charset="0"/>
                <a:cs typeface="Times New Roman" panose="02020603050405020304" pitchFamily="18" charset="0"/>
              </a:rPr>
              <a:t>11</a:t>
            </a:r>
            <a:r>
              <a:rPr lang="en-AU" sz="2000" dirty="0">
                <a:latin typeface="Calibri" panose="020F0502020204030204" pitchFamily="34" charset="0"/>
                <a:ea typeface="Calibri" panose="020F0502020204030204" pitchFamily="34" charset="0"/>
                <a:cs typeface="Times New Roman" panose="02020603050405020304" pitchFamily="18" charset="0"/>
              </a:rPr>
              <a:t> It could also counteract the beneficial effect of intravenous thrombolysis and mechanical thrombectomy in patients with acute ischemic stroke.</a:t>
            </a:r>
            <a:r>
              <a:rPr lang="en-AU" sz="2000" baseline="30000" dirty="0">
                <a:latin typeface="Calibri" panose="020F0502020204030204" pitchFamily="34" charset="0"/>
                <a:ea typeface="Calibri" panose="020F0502020204030204" pitchFamily="34" charset="0"/>
                <a:cs typeface="Times New Roman" panose="02020603050405020304" pitchFamily="18" charset="0"/>
              </a:rPr>
              <a:t>10</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spcBef>
                <a:spcPts val="0"/>
              </a:spcBef>
              <a:buFont typeface="Symbol" panose="05050102010706020507" pitchFamily="18" charset="2"/>
              <a:buChar char=""/>
            </a:pPr>
            <a:r>
              <a:rPr lang="en-AU" sz="2000" dirty="0">
                <a:latin typeface="Calibri" panose="020F0502020204030204" pitchFamily="34" charset="0"/>
                <a:ea typeface="Calibri" panose="020F0502020204030204" pitchFamily="34" charset="0"/>
                <a:cs typeface="Times New Roman" panose="02020603050405020304" pitchFamily="18" charset="0"/>
              </a:rPr>
              <a:t>Vital sign monitoring in the first 72 hours following stroke has been shown to be </a:t>
            </a:r>
            <a:r>
              <a:rPr lang="en-GB" sz="2000" dirty="0">
                <a:latin typeface="Calibri" panose="020F0502020204030204" pitchFamily="34" charset="0"/>
                <a:ea typeface="Calibri" panose="020F0502020204030204" pitchFamily="34" charset="0"/>
                <a:cs typeface="Times New Roman" panose="02020603050405020304" pitchFamily="18" charset="0"/>
              </a:rPr>
              <a:t>associated with 90-day independence.</a:t>
            </a:r>
            <a:r>
              <a:rPr lang="en-GB" sz="2000" baseline="30000" dirty="0">
                <a:latin typeface="Calibri" panose="020F0502020204030204" pitchFamily="34" charset="0"/>
                <a:ea typeface="Calibri" panose="020F0502020204030204" pitchFamily="34" charset="0"/>
                <a:cs typeface="Times New Roman" panose="02020603050405020304" pitchFamily="18" charset="0"/>
              </a:rPr>
              <a:t>12</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Key learning points</a:t>
            </a:r>
          </a:p>
        </p:txBody>
      </p:sp>
    </p:spTree>
    <p:extLst>
      <p:ext uri="{BB962C8B-B14F-4D97-AF65-F5344CB8AC3E}">
        <p14:creationId xmlns:p14="http://schemas.microsoft.com/office/powerpoint/2010/main" val="2387361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052736"/>
            <a:ext cx="8640960" cy="6401346"/>
          </a:xfrm>
        </p:spPr>
        <p:txBody>
          <a:bodyPr>
            <a:normAutofit fontScale="55000" lnSpcReduction="20000"/>
          </a:bodyPr>
          <a:lstStyle/>
          <a:p>
            <a:pPr lvl="0">
              <a:lnSpc>
                <a:spcPct val="120000"/>
              </a:lnSpc>
              <a:buFont typeface="+mj-lt"/>
              <a:buAutoNum type="arabicPeriod"/>
            </a:pPr>
            <a:r>
              <a:rPr lang="en-AU" sz="2000" dirty="0">
                <a:latin typeface="Calibri" panose="020F0502020204030204" pitchFamily="34" charset="0"/>
                <a:ea typeface="Calibri" panose="020F0502020204030204" pitchFamily="34" charset="0"/>
                <a:cs typeface="Calibri" panose="020F0502020204030204" pitchFamily="34" charset="0"/>
              </a:rPr>
              <a:t>Stroke Foundation. Clinical guidelines for stroke management. 2019. Melbourne, Australia.</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latin typeface="Calibri" panose="020F0502020204030204" pitchFamily="34" charset="0"/>
                <a:ea typeface="Calibri" panose="020F0502020204030204" pitchFamily="34" charset="0"/>
                <a:cs typeface="Calibri" panose="020F0502020204030204" pitchFamily="34" charset="0"/>
              </a:rPr>
              <a:t>Boulanger JM, Lindsay MP, </a:t>
            </a:r>
            <a:r>
              <a:rPr lang="en-AU" sz="2000" dirty="0" err="1">
                <a:latin typeface="Calibri" panose="020F0502020204030204" pitchFamily="34" charset="0"/>
                <a:ea typeface="Calibri" panose="020F0502020204030204" pitchFamily="34" charset="0"/>
                <a:cs typeface="Calibri" panose="020F0502020204030204" pitchFamily="34" charset="0"/>
              </a:rPr>
              <a:t>Gubitz</a:t>
            </a:r>
            <a:r>
              <a:rPr lang="en-AU" sz="2000" dirty="0">
                <a:latin typeface="Calibri" panose="020F0502020204030204" pitchFamily="34" charset="0"/>
                <a:ea typeface="Calibri" panose="020F0502020204030204" pitchFamily="34" charset="0"/>
                <a:cs typeface="Calibri" panose="020F0502020204030204" pitchFamily="34" charset="0"/>
              </a:rPr>
              <a:t> G, Smith EE, Stotts G, Foley N, </a:t>
            </a:r>
            <a:r>
              <a:rPr lang="en-AU" sz="2000" dirty="0" err="1">
                <a:latin typeface="Calibri" panose="020F0502020204030204" pitchFamily="34" charset="0"/>
                <a:ea typeface="Calibri" panose="020F0502020204030204" pitchFamily="34" charset="0"/>
                <a:cs typeface="Calibri" panose="020F0502020204030204" pitchFamily="34" charset="0"/>
              </a:rPr>
              <a:t>Bhogal</a:t>
            </a:r>
            <a:r>
              <a:rPr lang="en-AU" sz="2000" dirty="0">
                <a:latin typeface="Calibri" panose="020F0502020204030204" pitchFamily="34" charset="0"/>
                <a:ea typeface="Calibri" panose="020F0502020204030204" pitchFamily="34" charset="0"/>
                <a:cs typeface="Calibri" panose="020F0502020204030204" pitchFamily="34" charset="0"/>
              </a:rPr>
              <a:t> S, Boyle K, Braun L, Goddard T, </a:t>
            </a:r>
            <a:r>
              <a:rPr lang="en-AU" sz="2000" dirty="0" err="1">
                <a:latin typeface="Calibri" panose="020F0502020204030204" pitchFamily="34" charset="0"/>
                <a:ea typeface="Calibri" panose="020F0502020204030204" pitchFamily="34" charset="0"/>
                <a:cs typeface="Calibri" panose="020F0502020204030204" pitchFamily="34" charset="0"/>
              </a:rPr>
              <a:t>Heran</a:t>
            </a:r>
            <a:r>
              <a:rPr lang="en-AU" sz="2000" dirty="0">
                <a:latin typeface="Calibri" panose="020F0502020204030204" pitchFamily="34" charset="0"/>
                <a:ea typeface="Calibri" panose="020F0502020204030204" pitchFamily="34" charset="0"/>
                <a:cs typeface="Calibri" panose="020F0502020204030204" pitchFamily="34" charset="0"/>
              </a:rPr>
              <a:t> MK. Canadian stroke best practice recommendations for acute stroke management: prehospital, emergency department, and acute inpatient stroke care, update 2018. International Journal of Stroke. 2018;13:949-84.</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latin typeface="Calibri" panose="020F0502020204030204" pitchFamily="34" charset="0"/>
                <a:ea typeface="Calibri" panose="020F0502020204030204" pitchFamily="34" charset="0"/>
                <a:cs typeface="Calibri" panose="020F0502020204030204" pitchFamily="34" charset="0"/>
              </a:rPr>
              <a:t>Powers WJ, </a:t>
            </a:r>
            <a:r>
              <a:rPr lang="en-AU" sz="2000" dirty="0" err="1">
                <a:latin typeface="Calibri" panose="020F0502020204030204" pitchFamily="34" charset="0"/>
                <a:ea typeface="Calibri" panose="020F0502020204030204" pitchFamily="34" charset="0"/>
                <a:cs typeface="Calibri" panose="020F0502020204030204" pitchFamily="34" charset="0"/>
              </a:rPr>
              <a:t>Rabinstein</a:t>
            </a:r>
            <a:r>
              <a:rPr lang="en-AU" sz="2000" dirty="0">
                <a:latin typeface="Calibri" panose="020F0502020204030204" pitchFamily="34" charset="0"/>
                <a:ea typeface="Calibri" panose="020F0502020204030204" pitchFamily="34" charset="0"/>
                <a:cs typeface="Calibri" panose="020F0502020204030204" pitchFamily="34" charset="0"/>
              </a:rPr>
              <a:t> AA, Ackerson T, Adeoye OM, </a:t>
            </a:r>
            <a:r>
              <a:rPr lang="en-AU" sz="2000" dirty="0" err="1">
                <a:latin typeface="Calibri" panose="020F0502020204030204" pitchFamily="34" charset="0"/>
                <a:ea typeface="Calibri" panose="020F0502020204030204" pitchFamily="34" charset="0"/>
                <a:cs typeface="Calibri" panose="020F0502020204030204" pitchFamily="34" charset="0"/>
              </a:rPr>
              <a:t>Bambakidis</a:t>
            </a:r>
            <a:r>
              <a:rPr lang="en-AU" sz="2000" dirty="0">
                <a:latin typeface="Calibri" panose="020F0502020204030204" pitchFamily="34" charset="0"/>
                <a:ea typeface="Calibri" panose="020F0502020204030204" pitchFamily="34" charset="0"/>
                <a:cs typeface="Calibri" panose="020F0502020204030204" pitchFamily="34" charset="0"/>
              </a:rPr>
              <a:t> NC, Becker K, Biller J, Brown M, </a:t>
            </a:r>
            <a:r>
              <a:rPr lang="en-AU" sz="2000" dirty="0" err="1">
                <a:latin typeface="Calibri" panose="020F0502020204030204" pitchFamily="34" charset="0"/>
                <a:ea typeface="Calibri" panose="020F0502020204030204" pitchFamily="34" charset="0"/>
                <a:cs typeface="Calibri" panose="020F0502020204030204" pitchFamily="34" charset="0"/>
              </a:rPr>
              <a:t>Demaerschalk</a:t>
            </a:r>
            <a:r>
              <a:rPr lang="en-AU" sz="2000" dirty="0">
                <a:latin typeface="Calibri" panose="020F0502020204030204" pitchFamily="34" charset="0"/>
                <a:ea typeface="Calibri" panose="020F0502020204030204" pitchFamily="34" charset="0"/>
                <a:cs typeface="Calibri" panose="020F0502020204030204" pitchFamily="34" charset="0"/>
              </a:rPr>
              <a:t> BM, Hoh B, </a:t>
            </a:r>
            <a:r>
              <a:rPr lang="en-AU" sz="2000" dirty="0" err="1">
                <a:latin typeface="Calibri" panose="020F0502020204030204" pitchFamily="34" charset="0"/>
                <a:ea typeface="Calibri" panose="020F0502020204030204" pitchFamily="34" charset="0"/>
                <a:cs typeface="Calibri" panose="020F0502020204030204" pitchFamily="34" charset="0"/>
              </a:rPr>
              <a:t>Jauch</a:t>
            </a:r>
            <a:r>
              <a:rPr lang="en-AU" sz="2000" dirty="0">
                <a:latin typeface="Calibri" panose="020F0502020204030204" pitchFamily="34" charset="0"/>
                <a:ea typeface="Calibri" panose="020F0502020204030204" pitchFamily="34" charset="0"/>
                <a:cs typeface="Calibri" panose="020F0502020204030204" pitchFamily="34" charset="0"/>
              </a:rPr>
              <a:t> EC. 2019 update to the 2018 guidelines for the early management of acute ischemic stroke: a guideline for healthcare professionals from the American Heart Association/American Stroke Association. Stroke. 2019;50:e344-e418.</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err="1">
                <a:latin typeface="Calibri" panose="020F0502020204030204" pitchFamily="34" charset="0"/>
                <a:ea typeface="Calibri" panose="020F0502020204030204" pitchFamily="34" charset="0"/>
                <a:cs typeface="Calibri" panose="020F0502020204030204" pitchFamily="34" charset="0"/>
              </a:rPr>
              <a:t>Ntaios</a:t>
            </a:r>
            <a:r>
              <a:rPr lang="en-AU" sz="2000" dirty="0">
                <a:latin typeface="Calibri" panose="020F0502020204030204" pitchFamily="34" charset="0"/>
                <a:ea typeface="Calibri" panose="020F0502020204030204" pitchFamily="34" charset="0"/>
                <a:cs typeface="Calibri" panose="020F0502020204030204" pitchFamily="34" charset="0"/>
              </a:rPr>
              <a:t> G, </a:t>
            </a:r>
            <a:r>
              <a:rPr lang="en-AU" sz="2000" dirty="0" err="1">
                <a:latin typeface="Calibri" panose="020F0502020204030204" pitchFamily="34" charset="0"/>
                <a:ea typeface="Calibri" panose="020F0502020204030204" pitchFamily="34" charset="0"/>
                <a:cs typeface="Calibri" panose="020F0502020204030204" pitchFamily="34" charset="0"/>
              </a:rPr>
              <a:t>Dziedzic</a:t>
            </a:r>
            <a:r>
              <a:rPr lang="en-AU" sz="2000" dirty="0">
                <a:latin typeface="Calibri" panose="020F0502020204030204" pitchFamily="34" charset="0"/>
                <a:ea typeface="Calibri" panose="020F0502020204030204" pitchFamily="34" charset="0"/>
                <a:cs typeface="Calibri" panose="020F0502020204030204" pitchFamily="34" charset="0"/>
              </a:rPr>
              <a:t> T, Michel P, </a:t>
            </a:r>
            <a:r>
              <a:rPr lang="en-AU" sz="2000" dirty="0" err="1">
                <a:latin typeface="Calibri" panose="020F0502020204030204" pitchFamily="34" charset="0"/>
                <a:ea typeface="Calibri" panose="020F0502020204030204" pitchFamily="34" charset="0"/>
                <a:cs typeface="Calibri" panose="020F0502020204030204" pitchFamily="34" charset="0"/>
              </a:rPr>
              <a:t>Papavasileiou</a:t>
            </a:r>
            <a:r>
              <a:rPr lang="en-AU" sz="2000" dirty="0">
                <a:latin typeface="Calibri" panose="020F0502020204030204" pitchFamily="34" charset="0"/>
                <a:ea typeface="Calibri" panose="020F0502020204030204" pitchFamily="34" charset="0"/>
                <a:cs typeface="Calibri" panose="020F0502020204030204" pitchFamily="34" charset="0"/>
              </a:rPr>
              <a:t> V, </a:t>
            </a:r>
            <a:r>
              <a:rPr lang="en-AU" sz="2000" dirty="0" err="1">
                <a:latin typeface="Calibri" panose="020F0502020204030204" pitchFamily="34" charset="0"/>
                <a:ea typeface="Calibri" panose="020F0502020204030204" pitchFamily="34" charset="0"/>
                <a:cs typeface="Calibri" panose="020F0502020204030204" pitchFamily="34" charset="0"/>
              </a:rPr>
              <a:t>Petersson</a:t>
            </a:r>
            <a:r>
              <a:rPr lang="en-AU" sz="2000" dirty="0">
                <a:latin typeface="Calibri" panose="020F0502020204030204" pitchFamily="34" charset="0"/>
                <a:ea typeface="Calibri" panose="020F0502020204030204" pitchFamily="34" charset="0"/>
                <a:cs typeface="Calibri" panose="020F0502020204030204" pitchFamily="34" charset="0"/>
              </a:rPr>
              <a:t> J, </a:t>
            </a:r>
            <a:r>
              <a:rPr lang="en-AU" sz="2000" dirty="0" err="1">
                <a:latin typeface="Calibri" panose="020F0502020204030204" pitchFamily="34" charset="0"/>
                <a:ea typeface="Calibri" panose="020F0502020204030204" pitchFamily="34" charset="0"/>
                <a:cs typeface="Calibri" panose="020F0502020204030204" pitchFamily="34" charset="0"/>
              </a:rPr>
              <a:t>Staykov</a:t>
            </a:r>
            <a:r>
              <a:rPr lang="en-AU" sz="2000" dirty="0">
                <a:latin typeface="Calibri" panose="020F0502020204030204" pitchFamily="34" charset="0"/>
                <a:ea typeface="Calibri" panose="020F0502020204030204" pitchFamily="34" charset="0"/>
                <a:cs typeface="Calibri" panose="020F0502020204030204" pitchFamily="34" charset="0"/>
              </a:rPr>
              <a:t> D, Thomas B, Steiner T, European Stroke Organisation. European Stroke Organisation (ESO) guidelines for the management of temperature in patients with acute ischemic stroke. International Journal of Stroke. 2015;10:941-9.</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den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Hertog</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HM, van der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Worp</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HB, van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Gemert</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HM,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Algra</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A,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Kappelle</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LJ, Van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Gijn</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J,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Koudstaal</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PJ,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Dippel</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DW, PAIS investigators. The Paracetamol (Acetaminophen) In Stroke (PAIS) trial: a multicentre, randomised, placebo-controlled, phase III trial. The Lancet Neurology. 2009;8:434-40.</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De Ridder IR, den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Hertog</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HM, van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Gemert</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HM, Schreuder AH,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Ruitenberg</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A, Maasland E, Saxena R, van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Tuijl</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JH, Jansen BP, Van den Berg-Vos RM,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Vermeij</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F. PAIS 2 (Paracetamol [Acetaminophen] in Stroke 2) Results of a Randomized, Double-Blind Placebo-Controlled Clinical Trial. Stroke. 2017;48:977-82.</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err="1">
                <a:latin typeface="Calibri" panose="020F0502020204030204" pitchFamily="34" charset="0"/>
                <a:ea typeface="Calibri" panose="020F0502020204030204" pitchFamily="34" charset="0"/>
                <a:cs typeface="Calibri" panose="020F0502020204030204" pitchFamily="34" charset="0"/>
              </a:rPr>
              <a:t>Wrotek</a:t>
            </a:r>
            <a:r>
              <a:rPr lang="en-AU" sz="2000" dirty="0">
                <a:latin typeface="Calibri" panose="020F0502020204030204" pitchFamily="34" charset="0"/>
                <a:ea typeface="Calibri" panose="020F0502020204030204" pitchFamily="34" charset="0"/>
                <a:cs typeface="Calibri" panose="020F0502020204030204" pitchFamily="34" charset="0"/>
              </a:rPr>
              <a:t> SE, Kozak WE, Hess DC, Fagan SC. Treatment of fever after stroke: conflicting evidence. Pharmacotherapy: The Journal of Human Pharmacology and Drug Therapy. 2011;31:1085-91.</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latin typeface="Calibri" panose="020F0502020204030204" pitchFamily="34" charset="0"/>
                <a:ea typeface="Calibri" panose="020F0502020204030204" pitchFamily="34" charset="0"/>
                <a:cs typeface="Calibri" panose="020F0502020204030204" pitchFamily="34" charset="0"/>
              </a:rPr>
              <a:t>Middleton S, McElduff P, Ward J, Grimshaw JM, Dale S, D'Este C, Drury P, Griffiths R, Cheung NW, Quinn C, Evans M. Implementation of evidence-based treatment protocols to manage fever, hyperglycaemia, and swallowing dysfunction in acute stroke (QASC): a cluster randomised controlled trial. The Lancet. 2011;378:1699-706.</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latin typeface="Calibri" panose="020F0502020204030204" pitchFamily="34" charset="0"/>
                <a:ea typeface="Calibri" panose="020F0502020204030204" pitchFamily="34" charset="0"/>
                <a:cs typeface="Calibri" panose="020F0502020204030204" pitchFamily="34" charset="0"/>
              </a:rPr>
              <a:t>Middleton S, Coughlan K, </a:t>
            </a:r>
            <a:r>
              <a:rPr lang="en-AU" sz="2000" dirty="0" err="1">
                <a:latin typeface="Calibri" panose="020F0502020204030204" pitchFamily="34" charset="0"/>
                <a:ea typeface="Calibri" panose="020F0502020204030204" pitchFamily="34" charset="0"/>
                <a:cs typeface="Calibri" panose="020F0502020204030204" pitchFamily="34" charset="0"/>
              </a:rPr>
              <a:t>Mnatzaganian</a:t>
            </a:r>
            <a:r>
              <a:rPr lang="en-AU" sz="2000" dirty="0">
                <a:latin typeface="Calibri" panose="020F0502020204030204" pitchFamily="34" charset="0"/>
                <a:ea typeface="Calibri" panose="020F0502020204030204" pitchFamily="34" charset="0"/>
                <a:cs typeface="Calibri" panose="020F0502020204030204" pitchFamily="34" charset="0"/>
              </a:rPr>
              <a:t> G, Low Choy N, Dale S, </a:t>
            </a:r>
            <a:r>
              <a:rPr lang="en-AU" sz="2000" dirty="0" err="1">
                <a:latin typeface="Calibri" panose="020F0502020204030204" pitchFamily="34" charset="0"/>
                <a:ea typeface="Calibri" panose="020F0502020204030204" pitchFamily="34" charset="0"/>
                <a:cs typeface="Calibri" panose="020F0502020204030204" pitchFamily="34" charset="0"/>
              </a:rPr>
              <a:t>Jammali</a:t>
            </a:r>
            <a:r>
              <a:rPr lang="en-AU" sz="2000" dirty="0">
                <a:latin typeface="Calibri" panose="020F0502020204030204" pitchFamily="34" charset="0"/>
                <a:ea typeface="Calibri" panose="020F0502020204030204" pitchFamily="34" charset="0"/>
                <a:cs typeface="Calibri" panose="020F0502020204030204" pitchFamily="34" charset="0"/>
              </a:rPr>
              <a:t>-Blasi A, Levi C, Grimshaw JM, Ward J, </a:t>
            </a:r>
            <a:r>
              <a:rPr lang="en-AU" sz="2000" dirty="0" err="1">
                <a:latin typeface="Calibri" panose="020F0502020204030204" pitchFamily="34" charset="0"/>
                <a:ea typeface="Calibri" panose="020F0502020204030204" pitchFamily="34" charset="0"/>
                <a:cs typeface="Calibri" panose="020F0502020204030204" pitchFamily="34" charset="0"/>
              </a:rPr>
              <a:t>Cadilhac</a:t>
            </a:r>
            <a:r>
              <a:rPr lang="en-AU" sz="2000" dirty="0">
                <a:latin typeface="Calibri" panose="020F0502020204030204" pitchFamily="34" charset="0"/>
                <a:ea typeface="Calibri" panose="020F0502020204030204" pitchFamily="34" charset="0"/>
                <a:cs typeface="Calibri" panose="020F0502020204030204" pitchFamily="34" charset="0"/>
              </a:rPr>
              <a:t> DA, McElduff P. Mortality reduction for fever, hyperglycemia, and swallowing nurse-initiated stroke intervention: QASC Trial (Quality in Acute Stroke Care) follow-up. Stroke. 2017;48:1331-6.</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Summers D, Leonard A, Wentworth D, Saver JL, Simpson J,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Spilker</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JA, Hock N, Miller E, Mitchell PH. Comprehensive overview of nursing and interdisciplinary care of the acute ischemic stroke patient: a scientific statement from the American Heart Association. Stroke. 2009;40:2911-44.</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Piironen</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K, </a:t>
            </a:r>
            <a:r>
              <a:rPr lang="en-AU" sz="2000" dirty="0" err="1">
                <a:solidFill>
                  <a:srgbClr val="222222"/>
                </a:solidFill>
                <a:latin typeface="Calibri" panose="020F0502020204030204" pitchFamily="34" charset="0"/>
                <a:ea typeface="Calibri" panose="020F0502020204030204" pitchFamily="34" charset="0"/>
                <a:cs typeface="Calibri" panose="020F0502020204030204" pitchFamily="34" charset="0"/>
              </a:rPr>
              <a:t>Putaala</a:t>
            </a:r>
            <a:r>
              <a:rPr lang="en-AU" sz="2000" dirty="0">
                <a:solidFill>
                  <a:srgbClr val="222222"/>
                </a:solidFill>
                <a:latin typeface="Calibri" panose="020F0502020204030204" pitchFamily="34" charset="0"/>
                <a:ea typeface="Calibri" panose="020F0502020204030204" pitchFamily="34" charset="0"/>
                <a:cs typeface="Calibri" panose="020F0502020204030204" pitchFamily="34" charset="0"/>
              </a:rPr>
              <a:t> J, Rosso C, Samson Y. Glucose and acute stroke: evidence for an interlude. Stroke. 2012;43:898-902.</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buFont typeface="+mj-lt"/>
              <a:buAutoNum type="arabicPeriod"/>
            </a:pPr>
            <a:r>
              <a:rPr lang="en-AU" sz="2000" dirty="0">
                <a:latin typeface="Calibri" panose="020F0502020204030204" pitchFamily="34" charset="0"/>
                <a:ea typeface="Calibri" panose="020F0502020204030204" pitchFamily="34" charset="0"/>
                <a:cs typeface="Calibri" panose="020F0502020204030204" pitchFamily="34" charset="0"/>
              </a:rPr>
              <a:t>Middleton S, McElduff P, Drury P, D’Este C, </a:t>
            </a:r>
            <a:r>
              <a:rPr lang="en-AU" sz="2000" dirty="0" err="1">
                <a:latin typeface="Calibri" panose="020F0502020204030204" pitchFamily="34" charset="0"/>
                <a:ea typeface="Calibri" panose="020F0502020204030204" pitchFamily="34" charset="0"/>
                <a:cs typeface="Calibri" panose="020F0502020204030204" pitchFamily="34" charset="0"/>
              </a:rPr>
              <a:t>Cadilhac</a:t>
            </a:r>
            <a:r>
              <a:rPr lang="en-AU" sz="2000" dirty="0">
                <a:latin typeface="Calibri" panose="020F0502020204030204" pitchFamily="34" charset="0"/>
                <a:ea typeface="Calibri" panose="020F0502020204030204" pitchFamily="34" charset="0"/>
                <a:cs typeface="Calibri" panose="020F0502020204030204" pitchFamily="34" charset="0"/>
              </a:rPr>
              <a:t> DA, Dale S, Grimshaw JM, Ward J, Quinn C, Cheung NW, Levi C. Vital sign monitoring following stroke associated with 90-day independence: A secondary analysis of the QASC cluster randomized trial. International journal of nursing studies. 2019;89:72-9.</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0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References</a:t>
            </a:r>
          </a:p>
        </p:txBody>
      </p:sp>
    </p:spTree>
    <p:extLst>
      <p:ext uri="{BB962C8B-B14F-4D97-AF65-F5344CB8AC3E}">
        <p14:creationId xmlns:p14="http://schemas.microsoft.com/office/powerpoint/2010/main" val="836178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457200" y="1204118"/>
            <a:ext cx="8229600" cy="5394326"/>
          </a:xfrm>
        </p:spPr>
        <p:txBody>
          <a:bodyPr>
            <a:normAutofit fontScale="92500"/>
          </a:bodyPr>
          <a:lstStyle/>
          <a:p>
            <a:pPr>
              <a:lnSpc>
                <a:spcPct val="130000"/>
              </a:lnSpc>
              <a:spcBef>
                <a:spcPts val="0"/>
              </a:spcBef>
              <a:spcAft>
                <a:spcPts val="0"/>
              </a:spcAft>
            </a:pP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A 65-year-old female presents to the emergency department (ED) at 4.35pm with sudden onset of left sided hemiparesis and aphasia. A detailed history from her husband reveals she has a past medical history of hypertension and is currently on Enalapril 10mg orally once a day. She is not on any oral anticoagulant or antiplatelet medications.</a:t>
            </a:r>
          </a:p>
          <a:p>
            <a:pPr marL="0" indent="0">
              <a:lnSpc>
                <a:spcPct val="130000"/>
              </a:lnSpc>
              <a:spcBef>
                <a:spcPts val="0"/>
              </a:spcBef>
              <a:spcAft>
                <a:spcPts val="0"/>
              </a:spcAft>
              <a:buNone/>
            </a:pPr>
            <a:endParaRPr lang="en-AU" sz="2200" dirty="0">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Evaluation of the patient by the ED physician reveals she has a National Institutes of Health Stroke Scale (NIHSS) score of 13. A brief neurologic examination shows she is conscious and alert and has difficulty with gait/balance with left motor weakness in her upper and lower limbs. She also shows signs of expressive aphasia. Her vital signs are assessed, and she is found to have a temperature of 38.6</a:t>
            </a:r>
            <a:r>
              <a:rPr lang="en-AU" sz="2400" i="1" dirty="0">
                <a:solidFill>
                  <a:schemeClr val="tx2"/>
                </a:solidFill>
                <a:latin typeface="Calibri" panose="020F0502020204030204" pitchFamily="34" charset="0"/>
                <a:ea typeface="Calibri" panose="020F0502020204030204" pitchFamily="34" charset="0"/>
                <a:cs typeface="Times New Roman" panose="02020603050405020304" pitchFamily="18" charset="0"/>
              </a:rPr>
              <a:t>°</a:t>
            </a: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C. Blood samples collected from the patient are sent to the laboratory for routine blood tests</a:t>
            </a:r>
            <a:r>
              <a:rPr lang="en-AU" sz="2200" dirty="0">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792302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04118"/>
            <a:ext cx="8496944" cy="5394326"/>
          </a:xfrm>
        </p:spPr>
        <p:txBody>
          <a:bodyPr>
            <a:normAutofit/>
          </a:bodyPr>
          <a:lstStyle/>
          <a:p>
            <a:pPr marL="0" indent="0">
              <a:lnSpc>
                <a:spcPct val="114000"/>
              </a:lnSpc>
              <a:spcBef>
                <a:spcPts val="0"/>
              </a:spcBef>
              <a:buNone/>
            </a:pPr>
            <a:r>
              <a:rPr lang="en-AU" sz="2000" b="1" dirty="0">
                <a:latin typeface="Calibri" panose="020F0502020204030204" pitchFamily="34" charset="0"/>
                <a:ea typeface="Calibri" panose="020F0502020204030204" pitchFamily="34" charset="0"/>
                <a:cs typeface="Times New Roman" panose="02020603050405020304" pitchFamily="18" charset="0"/>
              </a:rPr>
              <a:t>Question 1 </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r>
              <a:rPr lang="en-AU" sz="2000" dirty="0">
                <a:latin typeface="Calibri" panose="020F0502020204030204" pitchFamily="34" charset="0"/>
                <a:ea typeface="Calibri" panose="020F0502020204030204" pitchFamily="34" charset="0"/>
                <a:cs typeface="Times New Roman" panose="02020603050405020304" pitchFamily="18" charset="0"/>
              </a:rPr>
              <a:t>Recommendations for stroke management include treating a body temperature higher than:</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35.5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36.5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37.5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r>
              <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38.5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39.5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marL="0" indent="0">
              <a:lnSpc>
                <a:spcPct val="114000"/>
              </a:lnSpc>
              <a:spcBef>
                <a:spcPts val="0"/>
              </a:spcBef>
              <a:buNone/>
            </a:pPr>
            <a:r>
              <a:rPr lang="en-AU" sz="2000" b="1" i="1" dirty="0">
                <a:latin typeface="Calibri" panose="020F0502020204030204" pitchFamily="34" charset="0"/>
                <a:ea typeface="Calibri" panose="020F0502020204030204" pitchFamily="34" charset="0"/>
                <a:cs typeface="Times New Roman" panose="02020603050405020304" pitchFamily="18" charset="0"/>
              </a:rPr>
              <a:t> </a:t>
            </a:r>
            <a:endParaRPr lang="en-AU" sz="2000" b="1" i="1"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000" b="1" i="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endParaRPr lang="en-AU"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3322055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04118"/>
            <a:ext cx="8496944" cy="5394326"/>
          </a:xfrm>
        </p:spPr>
        <p:txBody>
          <a:bodyPr>
            <a:normAutofit lnSpcReduction="10000"/>
          </a:bodyPr>
          <a:lstStyle/>
          <a:p>
            <a:pPr marL="0" indent="0">
              <a:lnSpc>
                <a:spcPct val="114000"/>
              </a:lnSpc>
              <a:spcBef>
                <a:spcPts val="0"/>
              </a:spcBef>
              <a:buNone/>
            </a:pPr>
            <a:r>
              <a:rPr lang="en-AU" sz="2000" b="1" dirty="0">
                <a:latin typeface="Calibri" panose="020F0502020204030204" pitchFamily="34" charset="0"/>
                <a:ea typeface="Calibri" panose="020F0502020204030204" pitchFamily="34" charset="0"/>
                <a:cs typeface="Times New Roman" panose="02020603050405020304" pitchFamily="18" charset="0"/>
              </a:rPr>
              <a:t>Question 1 </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r>
              <a:rPr lang="en-AU" sz="2000" dirty="0">
                <a:latin typeface="Calibri" panose="020F0502020204030204" pitchFamily="34" charset="0"/>
                <a:ea typeface="Calibri" panose="020F0502020204030204" pitchFamily="34" charset="0"/>
                <a:cs typeface="Times New Roman" panose="02020603050405020304" pitchFamily="18" charset="0"/>
              </a:rPr>
              <a:t>Recommendations for stroke management include treating a body temperature higher than:</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35.5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36.5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lvl="0">
              <a:lnSpc>
                <a:spcPct val="114000"/>
              </a:lnSpc>
              <a:spcBef>
                <a:spcPts val="0"/>
              </a:spcBef>
              <a:buFont typeface="+mj-lt"/>
              <a:buAutoNum type="alphaLcParenR"/>
            </a:pPr>
            <a:r>
              <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37.5</a:t>
            </a:r>
            <a:r>
              <a:rPr lang="en-AU" sz="20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C </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38.5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lvl="0">
              <a:lnSpc>
                <a:spcPct val="114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39.5</a:t>
            </a:r>
            <a:r>
              <a:rPr lang="en-AU" sz="2000" i="1" dirty="0">
                <a:latin typeface="Calibri" panose="020F0502020204030204" pitchFamily="34" charset="0"/>
                <a:ea typeface="Calibri" panose="020F0502020204030204" pitchFamily="34" charset="0"/>
                <a:cs typeface="Times New Roman" panose="02020603050405020304" pitchFamily="18" charset="0"/>
              </a:rPr>
              <a:t>°</a:t>
            </a:r>
            <a:r>
              <a:rPr lang="en-AU" sz="2000" dirty="0">
                <a:latin typeface="Calibri" panose="020F0502020204030204" pitchFamily="34" charset="0"/>
                <a:ea typeface="Calibri" panose="020F0502020204030204" pitchFamily="34" charset="0"/>
                <a:cs typeface="Times New Roman" panose="02020603050405020304" pitchFamily="18" charset="0"/>
              </a:rPr>
              <a:t>C</a:t>
            </a:r>
          </a:p>
          <a:p>
            <a:pPr marL="0" indent="0">
              <a:lnSpc>
                <a:spcPct val="114000"/>
              </a:lnSpc>
              <a:spcBef>
                <a:spcPts val="0"/>
              </a:spcBef>
              <a:buNone/>
            </a:pPr>
            <a:r>
              <a:rPr lang="en-AU" sz="2000" b="1" i="1" dirty="0">
                <a:latin typeface="Calibri" panose="020F0502020204030204" pitchFamily="34" charset="0"/>
                <a:ea typeface="Calibri" panose="020F0502020204030204" pitchFamily="34" charset="0"/>
                <a:cs typeface="Times New Roman" panose="02020603050405020304" pitchFamily="18" charset="0"/>
              </a:rPr>
              <a:t> </a:t>
            </a:r>
            <a:r>
              <a:rPr lang="en-AU" sz="2000" dirty="0">
                <a:latin typeface="Calibri" panose="020F0502020204030204" pitchFamily="34" charset="0"/>
                <a:ea typeface="Calibri" panose="020F0502020204030204" pitchFamily="34" charset="0"/>
                <a:cs typeface="Times New Roman" panose="02020603050405020304" pitchFamily="18" charset="0"/>
              </a:rPr>
              <a:t> </a:t>
            </a:r>
            <a:endParaRPr lang="en-AU"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r>
              <a:rPr lang="en-AU" sz="2000" b="1" i="1" dirty="0">
                <a:latin typeface="Calibri" panose="020F0502020204030204" pitchFamily="34" charset="0"/>
                <a:ea typeface="Calibri" panose="020F0502020204030204" pitchFamily="34" charset="0"/>
                <a:cs typeface="Times New Roman" panose="02020603050405020304" pitchFamily="18" charset="0"/>
              </a:rPr>
              <a:t>Summary</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4000"/>
              </a:lnSpc>
              <a:spcBef>
                <a:spcPts val="0"/>
              </a:spcBef>
              <a:buNone/>
            </a:pPr>
            <a:r>
              <a:rPr lang="en-AU" sz="2000" i="1" dirty="0">
                <a:latin typeface="Calibri" panose="020F0502020204030204" pitchFamily="34" charset="0"/>
                <a:ea typeface="Calibri" panose="020F0502020204030204" pitchFamily="34" charset="0"/>
                <a:cs typeface="Times New Roman" panose="02020603050405020304" pitchFamily="18" charset="0"/>
              </a:rPr>
              <a:t>The Australian Clinical Guidelines for Stroke Management</a:t>
            </a:r>
            <a:r>
              <a:rPr lang="en-AU" sz="2000" i="1" baseline="30000" dirty="0">
                <a:latin typeface="Calibri" panose="020F0502020204030204" pitchFamily="34" charset="0"/>
                <a:ea typeface="Calibri" panose="020F0502020204030204" pitchFamily="34" charset="0"/>
                <a:cs typeface="Times New Roman" panose="02020603050405020304" pitchFamily="18" charset="0"/>
              </a:rPr>
              <a:t>1</a:t>
            </a:r>
            <a:r>
              <a:rPr lang="en-AU" sz="2000" i="1" dirty="0">
                <a:latin typeface="Calibri" panose="020F0502020204030204" pitchFamily="34" charset="0"/>
                <a:ea typeface="Calibri" panose="020F0502020204030204" pitchFamily="34" charset="0"/>
                <a:cs typeface="Times New Roman" panose="02020603050405020304" pitchFamily="18" charset="0"/>
              </a:rPr>
              <a:t> and the Canadian Stroke Best Practice Recommendations for Acute Stroke Management</a:t>
            </a:r>
            <a:r>
              <a:rPr lang="en-AU" sz="2000" i="1" baseline="30000" dirty="0">
                <a:latin typeface="Calibri" panose="020F0502020204030204" pitchFamily="34" charset="0"/>
                <a:ea typeface="Calibri" panose="020F0502020204030204" pitchFamily="34" charset="0"/>
                <a:cs typeface="Times New Roman" panose="02020603050405020304" pitchFamily="18" charset="0"/>
              </a:rPr>
              <a:t>2</a:t>
            </a:r>
            <a:r>
              <a:rPr lang="en-AU" sz="2000" i="1" dirty="0">
                <a:latin typeface="Calibri" panose="020F0502020204030204" pitchFamily="34" charset="0"/>
                <a:ea typeface="Calibri" panose="020F0502020204030204" pitchFamily="34" charset="0"/>
                <a:cs typeface="Times New Roman" panose="02020603050405020304" pitchFamily="18" charset="0"/>
              </a:rPr>
              <a:t> both recommend treating stroke patients with a fever &gt;37.5°C. The United States Guidelines for the Early Management of Patients with Acute Ischemic Stroke</a:t>
            </a:r>
            <a:r>
              <a:rPr lang="en-AU" sz="2000" i="1" baseline="30000" dirty="0">
                <a:latin typeface="Calibri" panose="020F0502020204030204" pitchFamily="34" charset="0"/>
                <a:ea typeface="Calibri" panose="020F0502020204030204" pitchFamily="34" charset="0"/>
                <a:cs typeface="Times New Roman" panose="02020603050405020304" pitchFamily="18" charset="0"/>
              </a:rPr>
              <a:t>3</a:t>
            </a:r>
            <a:r>
              <a:rPr lang="en-AU" sz="2000" i="1" dirty="0">
                <a:latin typeface="Calibri" panose="020F0502020204030204" pitchFamily="34" charset="0"/>
                <a:ea typeface="Calibri" panose="020F0502020204030204" pitchFamily="34" charset="0"/>
                <a:cs typeface="Times New Roman" panose="02020603050405020304" pitchFamily="18" charset="0"/>
              </a:rPr>
              <a:t> and the European Stroke Organisation (ESO) guidelines</a:t>
            </a:r>
            <a:r>
              <a:rPr lang="en-AU" sz="2000" i="1" baseline="30000" dirty="0">
                <a:latin typeface="Calibri" panose="020F0502020204030204" pitchFamily="34" charset="0"/>
                <a:ea typeface="Calibri" panose="020F0502020204030204" pitchFamily="34" charset="0"/>
                <a:cs typeface="Times New Roman" panose="02020603050405020304" pitchFamily="18" charset="0"/>
              </a:rPr>
              <a:t>4</a:t>
            </a:r>
            <a:r>
              <a:rPr lang="en-AU" sz="2000" i="1" dirty="0">
                <a:latin typeface="Calibri" panose="020F0502020204030204" pitchFamily="34" charset="0"/>
                <a:ea typeface="Calibri" panose="020F0502020204030204" pitchFamily="34" charset="0"/>
                <a:cs typeface="Times New Roman" panose="02020603050405020304" pitchFamily="18" charset="0"/>
              </a:rPr>
              <a:t> recommend treatment when the body temperature is ≥38°C.</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3064602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13184" y="1204118"/>
            <a:ext cx="8507288" cy="5257676"/>
          </a:xfrm>
        </p:spPr>
        <p:txBody>
          <a:bodyPr>
            <a:normAutofit/>
          </a:bodyPr>
          <a:lstStyle/>
          <a:p>
            <a:pPr marL="0" indent="0">
              <a:lnSpc>
                <a:spcPct val="120000"/>
              </a:lnSpc>
              <a:spcBef>
                <a:spcPts val="0"/>
              </a:spcBef>
              <a:buNone/>
            </a:pPr>
            <a:r>
              <a:rPr lang="en-AU" sz="2000" b="1" dirty="0">
                <a:latin typeface="Calibri" panose="020F0502020204030204" pitchFamily="34" charset="0"/>
                <a:ea typeface="Calibri" panose="020F0502020204030204" pitchFamily="34" charset="0"/>
                <a:cs typeface="Times New Roman" panose="02020603050405020304" pitchFamily="18" charset="0"/>
              </a:rPr>
              <a:t>Question 2</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AU" sz="2000" dirty="0">
                <a:latin typeface="Calibri" panose="020F0502020204030204" pitchFamily="34" charset="0"/>
                <a:ea typeface="Calibri" panose="020F0502020204030204" pitchFamily="34" charset="0"/>
                <a:cs typeface="Times New Roman" panose="02020603050405020304" pitchFamily="18" charset="0"/>
              </a:rPr>
              <a:t>Based on her temperature reading, what will be the most common first-line approach to managing her fever?</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Acetaminophen (paracetamol)</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Ibuprofen</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Cooling blankets</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Aspirin</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Ice packs</a:t>
            </a:r>
          </a:p>
          <a:p>
            <a:pPr marL="0" lvl="0" indent="0">
              <a:lnSpc>
                <a:spcPct val="120000"/>
              </a:lnSpc>
              <a:spcBef>
                <a:spcPts val="0"/>
              </a:spcBef>
              <a:buNone/>
            </a:pPr>
            <a:endParaRPr lang="en-AU"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661543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13184" y="1204118"/>
            <a:ext cx="8507288" cy="5257676"/>
          </a:xfrm>
        </p:spPr>
        <p:txBody>
          <a:bodyPr>
            <a:normAutofit/>
          </a:bodyPr>
          <a:lstStyle/>
          <a:p>
            <a:pPr marL="0" indent="0">
              <a:lnSpc>
                <a:spcPct val="120000"/>
              </a:lnSpc>
              <a:spcBef>
                <a:spcPts val="0"/>
              </a:spcBef>
              <a:buNone/>
            </a:pPr>
            <a:r>
              <a:rPr lang="en-AU" sz="2000" b="1" dirty="0">
                <a:latin typeface="Calibri" panose="020F0502020204030204" pitchFamily="34" charset="0"/>
                <a:ea typeface="Calibri" panose="020F0502020204030204" pitchFamily="34" charset="0"/>
                <a:cs typeface="Times New Roman" panose="02020603050405020304" pitchFamily="18" charset="0"/>
              </a:rPr>
              <a:t>Question 2</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AU" sz="2000" dirty="0">
                <a:latin typeface="Calibri" panose="020F0502020204030204" pitchFamily="34" charset="0"/>
                <a:ea typeface="Calibri" panose="020F0502020204030204" pitchFamily="34" charset="0"/>
                <a:cs typeface="Times New Roman" panose="02020603050405020304" pitchFamily="18" charset="0"/>
              </a:rPr>
              <a:t>Based on her temperature reading, what will be the most common first-line approach to managing her fever?</a:t>
            </a:r>
          </a:p>
          <a:p>
            <a:pPr lvl="0">
              <a:lnSpc>
                <a:spcPct val="120000"/>
              </a:lnSpc>
              <a:spcBef>
                <a:spcPts val="0"/>
              </a:spcBef>
              <a:buFont typeface="+mj-lt"/>
              <a:buAutoNum type="alphaLcParenR"/>
            </a:pPr>
            <a:r>
              <a:rPr lang="en-AU"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Acetaminophen (paracetamol)</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Ibuprofen</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Cooling blankets</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Aspirin</a:t>
            </a:r>
          </a:p>
          <a:p>
            <a:pPr lvl="0">
              <a:lnSpc>
                <a:spcPct val="120000"/>
              </a:lnSpc>
              <a:spcBef>
                <a:spcPts val="0"/>
              </a:spcBef>
              <a:buFont typeface="+mj-lt"/>
              <a:buAutoNum type="alphaLcParenR"/>
            </a:pPr>
            <a:r>
              <a:rPr lang="en-AU" sz="2000" dirty="0">
                <a:latin typeface="Calibri" panose="020F0502020204030204" pitchFamily="34" charset="0"/>
                <a:ea typeface="Calibri" panose="020F0502020204030204" pitchFamily="34" charset="0"/>
                <a:cs typeface="Times New Roman" panose="02020603050405020304" pitchFamily="18" charset="0"/>
              </a:rPr>
              <a:t>Ice packs</a:t>
            </a:r>
          </a:p>
          <a:p>
            <a:pPr lvl="0">
              <a:lnSpc>
                <a:spcPct val="120000"/>
              </a:lnSpc>
              <a:spcBef>
                <a:spcPts val="0"/>
              </a:spcBef>
              <a:buFont typeface="+mj-lt"/>
              <a:buAutoNum type="alphaLcParenR"/>
            </a:pP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AU" sz="2000" b="1" i="1" dirty="0">
                <a:latin typeface="Calibri" panose="020F0502020204030204" pitchFamily="34" charset="0"/>
                <a:ea typeface="Calibri" panose="020F0502020204030204" pitchFamily="34" charset="0"/>
                <a:cs typeface="Times New Roman" panose="02020603050405020304" pitchFamily="18" charset="0"/>
              </a:rPr>
              <a:t>Summary</a:t>
            </a:r>
            <a:endParaRPr lang="en-AU"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n-AU" sz="2000" i="1" dirty="0">
                <a:latin typeface="Calibri" panose="020F0502020204030204" pitchFamily="34" charset="0"/>
                <a:ea typeface="Calibri" panose="020F0502020204030204" pitchFamily="34" charset="0"/>
                <a:cs typeface="Times New Roman" panose="02020603050405020304" pitchFamily="18" charset="0"/>
              </a:rPr>
              <a:t>The most frequently used antipyretic is acetaminophen (paracetamol) which works by inhibiting prostaglandin production in the central nervous system.</a:t>
            </a:r>
            <a:r>
              <a:rPr lang="en-AU" sz="2000" i="1" baseline="30000" dirty="0">
                <a:latin typeface="Calibri" panose="020F0502020204030204" pitchFamily="34" charset="0"/>
                <a:ea typeface="Calibri" panose="020F0502020204030204" pitchFamily="34" charset="0"/>
                <a:cs typeface="Times New Roman" panose="02020603050405020304" pitchFamily="18" charset="0"/>
              </a:rPr>
              <a:t>5</a:t>
            </a:r>
            <a:r>
              <a:rPr lang="en-AU" sz="2000" i="1" dirty="0">
                <a:latin typeface="Calibri" panose="020F0502020204030204" pitchFamily="34" charset="0"/>
                <a:ea typeface="Calibri" panose="020F0502020204030204" pitchFamily="34" charset="0"/>
                <a:cs typeface="Times New Roman" panose="02020603050405020304" pitchFamily="18" charset="0"/>
              </a:rPr>
              <a:t> It is well tolerated with few adverse events such as the potential for hepatic toxicity. </a:t>
            </a:r>
            <a:endParaRPr lang="en-AU" sz="20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1783685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323528" y="1232718"/>
            <a:ext cx="8424936" cy="5365726"/>
          </a:xfrm>
        </p:spPr>
        <p:txBody>
          <a:bodyPr>
            <a:normAutofit fontScale="92500"/>
          </a:bodyPr>
          <a:lstStyle/>
          <a:p>
            <a:pPr marL="0" indent="0">
              <a:lnSpc>
                <a:spcPct val="135000"/>
              </a:lnSpc>
              <a:spcBef>
                <a:spcPts val="0"/>
              </a:spcBef>
              <a:spcAft>
                <a:spcPts val="0"/>
              </a:spcAft>
              <a:buNone/>
            </a:pPr>
            <a:r>
              <a:rPr lang="en-AU" sz="2200" i="1" dirty="0">
                <a:latin typeface="Calibri" panose="020F0502020204030204" pitchFamily="34" charset="0"/>
                <a:ea typeface="Calibri" panose="020F0502020204030204" pitchFamily="34" charset="0"/>
                <a:cs typeface="Times New Roman" panose="02020603050405020304" pitchFamily="18" charset="0"/>
              </a:rPr>
              <a:t>While a beneficial effect on patient outcomes was noted for use of high dose paracetamol in managing fever in acute stroke patients in the Paracetamol (Acetaminophen) In Stroke (PAIS) trial,</a:t>
            </a:r>
            <a:r>
              <a:rPr lang="en-AU" sz="2200" i="1" baseline="30000" dirty="0">
                <a:latin typeface="Calibri" panose="020F0502020204030204" pitchFamily="34" charset="0"/>
                <a:ea typeface="Calibri" panose="020F0502020204030204" pitchFamily="34" charset="0"/>
                <a:cs typeface="Times New Roman" panose="02020603050405020304" pitchFamily="18" charset="0"/>
              </a:rPr>
              <a:t>5</a:t>
            </a:r>
            <a:r>
              <a:rPr lang="en-AU" sz="2200" i="1" dirty="0">
                <a:latin typeface="Calibri" panose="020F0502020204030204" pitchFamily="34" charset="0"/>
                <a:ea typeface="Calibri" panose="020F0502020204030204" pitchFamily="34" charset="0"/>
                <a:cs typeface="Times New Roman" panose="02020603050405020304" pitchFamily="18" charset="0"/>
              </a:rPr>
              <a:t> further research of this finding in the PAIS 2 trial did not demonstrate improvement in functional outcome.</a:t>
            </a:r>
            <a:r>
              <a:rPr lang="en-AU" sz="2200" i="1" baseline="30000" dirty="0">
                <a:latin typeface="Calibri" panose="020F0502020204030204" pitchFamily="34" charset="0"/>
                <a:ea typeface="Calibri" panose="020F0502020204030204" pitchFamily="34" charset="0"/>
                <a:cs typeface="Times New Roman" panose="02020603050405020304" pitchFamily="18" charset="0"/>
              </a:rPr>
              <a:t>6 </a:t>
            </a:r>
            <a:r>
              <a:rPr lang="en-AU" sz="2200" i="1" dirty="0">
                <a:latin typeface="Calibri" panose="020F0502020204030204" pitchFamily="34" charset="0"/>
                <a:ea typeface="Calibri" panose="020F0502020204030204" pitchFamily="34" charset="0"/>
                <a:cs typeface="Times New Roman" panose="02020603050405020304" pitchFamily="18" charset="0"/>
              </a:rPr>
              <a:t>Use of ibuprofen is associated with an increased risk of bleeding. Evidence on the clinical effectiveness of physical cooling or non-pharmacologic measures such as cooling blankets and ice packs is mixed and these measures may lead to shivering and vasoconstriction in patients.</a:t>
            </a:r>
            <a:r>
              <a:rPr lang="en-AU" sz="2200" i="1" baseline="30000" dirty="0">
                <a:latin typeface="Calibri" panose="020F0502020204030204" pitchFamily="34" charset="0"/>
                <a:ea typeface="Calibri" panose="020F0502020204030204" pitchFamily="34" charset="0"/>
                <a:cs typeface="Times New Roman" panose="02020603050405020304" pitchFamily="18" charset="0"/>
              </a:rPr>
              <a:t>7 </a:t>
            </a:r>
            <a:r>
              <a:rPr lang="en-AU" sz="2200" i="1" dirty="0">
                <a:latin typeface="Calibri" panose="020F0502020204030204" pitchFamily="34" charset="0"/>
                <a:ea typeface="Calibri" panose="020F0502020204030204" pitchFamily="34" charset="0"/>
                <a:cs typeface="Times New Roman" panose="02020603050405020304" pitchFamily="18" charset="0"/>
              </a:rPr>
              <a:t>However,</a:t>
            </a:r>
            <a:r>
              <a:rPr lang="en-AU" sz="2200" i="1" baseline="30000" dirty="0">
                <a:latin typeface="Calibri" panose="020F0502020204030204" pitchFamily="34" charset="0"/>
                <a:ea typeface="Calibri" panose="020F0502020204030204" pitchFamily="34" charset="0"/>
                <a:cs typeface="Times New Roman" panose="02020603050405020304" pitchFamily="18" charset="0"/>
              </a:rPr>
              <a:t> </a:t>
            </a:r>
            <a:r>
              <a:rPr lang="en-AU" sz="2200" i="1" dirty="0">
                <a:latin typeface="Calibri" panose="020F0502020204030204" pitchFamily="34" charset="0"/>
                <a:ea typeface="Calibri" panose="020F0502020204030204" pitchFamily="34" charset="0"/>
                <a:cs typeface="Times New Roman" panose="02020603050405020304" pitchFamily="18" charset="0"/>
              </a:rPr>
              <a:t>evidence from the QASC trial demonstrated when fever is managed in combination with hyperglycaemia and swallowing in the first 72 hours following stroke this resulted in reduced 90-day death and disability</a:t>
            </a:r>
            <a:r>
              <a:rPr lang="en-AU" sz="2200" i="1" baseline="30000" dirty="0">
                <a:latin typeface="Calibri" panose="020F0502020204030204" pitchFamily="34" charset="0"/>
                <a:ea typeface="Calibri" panose="020F0502020204030204" pitchFamily="34" charset="0"/>
                <a:cs typeface="Times New Roman" panose="02020603050405020304" pitchFamily="18" charset="0"/>
              </a:rPr>
              <a:t>8, 9</a:t>
            </a:r>
            <a:r>
              <a:rPr lang="en-AU" sz="2200" i="1" dirty="0">
                <a:latin typeface="Calibri" panose="020F0502020204030204" pitchFamily="34" charset="0"/>
                <a:ea typeface="Calibri" panose="020F0502020204030204" pitchFamily="34" charset="0"/>
                <a:cs typeface="Times New Roman" panose="02020603050405020304" pitchFamily="18" charset="0"/>
              </a:rPr>
              <a:t> with over 20% of patients more likely to be alive four years following their stroke</a:t>
            </a:r>
            <a:r>
              <a:rPr lang="en-AU" sz="2200" i="1" baseline="30000" dirty="0">
                <a:latin typeface="Calibri" panose="020F0502020204030204" pitchFamily="34" charset="0"/>
                <a:ea typeface="Calibri" panose="020F0502020204030204" pitchFamily="34" charset="0"/>
                <a:cs typeface="Times New Roman" panose="02020603050405020304" pitchFamily="18" charset="0"/>
              </a:rPr>
              <a:t>.8, 9</a:t>
            </a:r>
            <a:endParaRPr lang="en-AU" sz="2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665463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457200" y="1232718"/>
            <a:ext cx="8229600" cy="5004594"/>
          </a:xfrm>
        </p:spPr>
        <p:txBody>
          <a:bodyPr>
            <a:normAutofit fontScale="92500" lnSpcReduction="10000"/>
          </a:bodyPr>
          <a:lstStyle/>
          <a:p>
            <a:pPr marL="0" indent="0">
              <a:lnSpc>
                <a:spcPct val="140000"/>
              </a:lnSpc>
              <a:spcBef>
                <a:spcPts val="0"/>
              </a:spcBef>
              <a:buNone/>
            </a:pP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Concurrently, the patient undergoes a finger prick test for glucose to rapidly determine her blood glucose level while awaiting results of the venous blood glucose levels from the laboratory. The reading suggests the presence of hyperglycemia with a blood glucose level of 15.6 mmol/L (280.8mg/dL).</a:t>
            </a:r>
          </a:p>
          <a:p>
            <a:pPr marL="0" indent="0">
              <a:lnSpc>
                <a:spcPct val="140000"/>
              </a:lnSpc>
              <a:spcBef>
                <a:spcPts val="0"/>
              </a:spcBef>
              <a:buNone/>
            </a:pPr>
            <a:r>
              <a:rPr lang="en-AU" sz="22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40000"/>
              </a:lnSpc>
              <a:spcBef>
                <a:spcPts val="0"/>
              </a:spcBef>
              <a:buNone/>
            </a:pPr>
            <a:r>
              <a:rPr lang="en-AU" sz="2200" b="1" dirty="0">
                <a:latin typeface="Calibri" panose="020F0502020204030204" pitchFamily="34" charset="0"/>
                <a:ea typeface="Calibri" panose="020F0502020204030204" pitchFamily="34" charset="0"/>
                <a:cs typeface="Times New Roman" panose="02020603050405020304" pitchFamily="18" charset="0"/>
              </a:rPr>
              <a:t>Question 3</a:t>
            </a:r>
            <a:endParaRPr lang="en-AU"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40000"/>
              </a:lnSpc>
              <a:spcBef>
                <a:spcPts val="0"/>
              </a:spcBef>
              <a:buNone/>
            </a:pPr>
            <a:r>
              <a:rPr lang="en-AU" sz="2200" dirty="0">
                <a:latin typeface="Calibri" panose="020F0502020204030204" pitchFamily="34" charset="0"/>
                <a:ea typeface="Calibri" panose="020F0502020204030204" pitchFamily="34" charset="0"/>
                <a:cs typeface="Times New Roman" panose="02020603050405020304" pitchFamily="18" charset="0"/>
              </a:rPr>
              <a:t>The threshold for treatment of hyperglycemia in acute stroke patients is:</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&gt;5 mmol/L (90mg/dL)</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&gt;10 mmol/L (180mg/dL)</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&gt;15 mmol/L (270mg/dL)</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&gt;20 mmol/L (360mg/dL)</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&gt;25 mmol/L (450mg/dL)</a:t>
            </a: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609249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B2528-C6CB-4637-AEF5-77897C6CBF67}"/>
              </a:ext>
            </a:extLst>
          </p:cNvPr>
          <p:cNvSpPr>
            <a:spLocks noGrp="1"/>
          </p:cNvSpPr>
          <p:nvPr>
            <p:ph idx="1"/>
          </p:nvPr>
        </p:nvSpPr>
        <p:spPr>
          <a:xfrm>
            <a:off x="457200" y="1232718"/>
            <a:ext cx="8229600" cy="5004594"/>
          </a:xfrm>
        </p:spPr>
        <p:txBody>
          <a:bodyPr>
            <a:normAutofit fontScale="92500" lnSpcReduction="10000"/>
          </a:bodyPr>
          <a:lstStyle/>
          <a:p>
            <a:pPr marL="0" indent="0">
              <a:lnSpc>
                <a:spcPct val="140000"/>
              </a:lnSpc>
              <a:spcBef>
                <a:spcPts val="0"/>
              </a:spcBef>
              <a:buNone/>
            </a:pPr>
            <a:r>
              <a:rPr lang="en-AU" sz="2200" dirty="0">
                <a:solidFill>
                  <a:schemeClr val="tx2"/>
                </a:solidFill>
                <a:latin typeface="Calibri" panose="020F0502020204030204" pitchFamily="34" charset="0"/>
                <a:ea typeface="Calibri" panose="020F0502020204030204" pitchFamily="34" charset="0"/>
                <a:cs typeface="Times New Roman" panose="02020603050405020304" pitchFamily="18" charset="0"/>
              </a:rPr>
              <a:t>Concurrently, the patient undergoes a finger prick test for glucose to rapidly determine her blood glucose level while awaiting results of the venous blood glucose levels from the laboratory. The reading suggests the presence of hyperglycemia with a blood glucose level of 15.6 mmol/L (280.8mg/dL).</a:t>
            </a:r>
          </a:p>
          <a:p>
            <a:pPr marL="0" indent="0">
              <a:lnSpc>
                <a:spcPct val="140000"/>
              </a:lnSpc>
              <a:spcBef>
                <a:spcPts val="0"/>
              </a:spcBef>
              <a:buNone/>
            </a:pPr>
            <a:r>
              <a:rPr lang="en-AU" sz="22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40000"/>
              </a:lnSpc>
              <a:spcBef>
                <a:spcPts val="0"/>
              </a:spcBef>
              <a:buNone/>
            </a:pPr>
            <a:r>
              <a:rPr lang="en-AU" sz="2200" b="1" dirty="0">
                <a:latin typeface="Calibri" panose="020F0502020204030204" pitchFamily="34" charset="0"/>
                <a:ea typeface="Calibri" panose="020F0502020204030204" pitchFamily="34" charset="0"/>
                <a:cs typeface="Times New Roman" panose="02020603050405020304" pitchFamily="18" charset="0"/>
              </a:rPr>
              <a:t>Question 3</a:t>
            </a:r>
            <a:endParaRPr lang="en-AU"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40000"/>
              </a:lnSpc>
              <a:spcBef>
                <a:spcPts val="0"/>
              </a:spcBef>
              <a:buNone/>
            </a:pPr>
            <a:r>
              <a:rPr lang="en-AU" sz="2200" dirty="0">
                <a:latin typeface="Calibri" panose="020F0502020204030204" pitchFamily="34" charset="0"/>
                <a:ea typeface="Calibri" panose="020F0502020204030204" pitchFamily="34" charset="0"/>
                <a:cs typeface="Times New Roman" panose="02020603050405020304" pitchFamily="18" charset="0"/>
              </a:rPr>
              <a:t>The threshold for treatment of hyperglycemia in acute stroke patients is:</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&gt;5 mmol/L (90mg/dL)</a:t>
            </a:r>
          </a:p>
          <a:p>
            <a:pPr lvl="0">
              <a:lnSpc>
                <a:spcPct val="140000"/>
              </a:lnSpc>
              <a:spcBef>
                <a:spcPts val="0"/>
              </a:spcBef>
              <a:buFont typeface="+mj-lt"/>
              <a:buAutoNum type="alphaLcParenR"/>
            </a:pPr>
            <a:r>
              <a:rPr lang="en-AU"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&gt;10 mmol/L (180mg/dL)</a:t>
            </a:r>
            <a:endParaRPr lang="en-AU" sz="2200" dirty="0">
              <a:latin typeface="Calibri" panose="020F0502020204030204" pitchFamily="34" charset="0"/>
              <a:ea typeface="Calibri" panose="020F0502020204030204" pitchFamily="34" charset="0"/>
              <a:cs typeface="Times New Roman" panose="02020603050405020304" pitchFamily="18" charset="0"/>
            </a:endParaRP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&gt;15 mmol/L (270mg/dL)</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&gt;20 mmol/L (360mg/dL)</a:t>
            </a:r>
          </a:p>
          <a:p>
            <a:pPr lvl="0">
              <a:lnSpc>
                <a:spcPct val="140000"/>
              </a:lnSpc>
              <a:spcBef>
                <a:spcPts val="0"/>
              </a:spcBef>
              <a:buFont typeface="+mj-lt"/>
              <a:buAutoNum type="alphaLcParenR"/>
            </a:pPr>
            <a:r>
              <a:rPr lang="en-AU" sz="2200" dirty="0">
                <a:latin typeface="Calibri" panose="020F0502020204030204" pitchFamily="34" charset="0"/>
                <a:ea typeface="Calibri" panose="020F0502020204030204" pitchFamily="34" charset="0"/>
                <a:cs typeface="Times New Roman" panose="02020603050405020304" pitchFamily="18" charset="0"/>
              </a:rPr>
              <a:t>&gt;25 mmol/L (450mg/dL)</a:t>
            </a:r>
          </a:p>
          <a:p>
            <a:pPr marL="0" indent="0">
              <a:buNone/>
            </a:pPr>
            <a:endParaRPr lang="en-AU" sz="1800" dirty="0"/>
          </a:p>
        </p:txBody>
      </p:sp>
      <p:sp>
        <p:nvSpPr>
          <p:cNvPr id="3" name="Title 1">
            <a:extLst>
              <a:ext uri="{FF2B5EF4-FFF2-40B4-BE49-F238E27FC236}">
                <a16:creationId xmlns:a16="http://schemas.microsoft.com/office/drawing/2014/main" id="{11870A4D-C9BD-4A3C-BB54-60D2BC074BF3}"/>
              </a:ext>
            </a:extLst>
          </p:cNvPr>
          <p:cNvSpPr txBox="1">
            <a:spLocks/>
          </p:cNvSpPr>
          <p:nvPr/>
        </p:nvSpPr>
        <p:spPr bwMode="auto">
          <a:xfrm>
            <a:off x="323528" y="259556"/>
            <a:ext cx="8229600" cy="944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a:solidFill>
                  <a:srgbClr val="0046AD"/>
                </a:solidFill>
                <a:latin typeface="+mj-lt"/>
                <a:ea typeface="+mj-ea"/>
                <a:cs typeface="+mj-cs"/>
              </a:defRPr>
            </a:lvl1pPr>
            <a:lvl2pPr algn="l" rtl="0" eaLnBrk="1" fontAlgn="base" hangingPunct="1">
              <a:spcBef>
                <a:spcPct val="0"/>
              </a:spcBef>
              <a:spcAft>
                <a:spcPct val="0"/>
              </a:spcAft>
              <a:defRPr sz="2800">
                <a:solidFill>
                  <a:srgbClr val="0046AD"/>
                </a:solidFill>
                <a:latin typeface="Arial" charset="0"/>
              </a:defRPr>
            </a:lvl2pPr>
            <a:lvl3pPr algn="l" rtl="0" eaLnBrk="1" fontAlgn="base" hangingPunct="1">
              <a:spcBef>
                <a:spcPct val="0"/>
              </a:spcBef>
              <a:spcAft>
                <a:spcPct val="0"/>
              </a:spcAft>
              <a:defRPr sz="2800">
                <a:solidFill>
                  <a:srgbClr val="0046AD"/>
                </a:solidFill>
                <a:latin typeface="Arial" charset="0"/>
              </a:defRPr>
            </a:lvl3pPr>
            <a:lvl4pPr algn="l" rtl="0" eaLnBrk="1" fontAlgn="base" hangingPunct="1">
              <a:spcBef>
                <a:spcPct val="0"/>
              </a:spcBef>
              <a:spcAft>
                <a:spcPct val="0"/>
              </a:spcAft>
              <a:defRPr sz="2800">
                <a:solidFill>
                  <a:srgbClr val="0046AD"/>
                </a:solidFill>
                <a:latin typeface="Arial" charset="0"/>
              </a:defRPr>
            </a:lvl4pPr>
            <a:lvl5pPr algn="l" rtl="0" eaLnBrk="1" fontAlgn="base" hangingPunct="1">
              <a:spcBef>
                <a:spcPct val="0"/>
              </a:spcBef>
              <a:spcAft>
                <a:spcPct val="0"/>
              </a:spcAft>
              <a:defRPr sz="2800">
                <a:solidFill>
                  <a:srgbClr val="0046AD"/>
                </a:solidFill>
                <a:latin typeface="Arial" charset="0"/>
              </a:defRPr>
            </a:lvl5pPr>
            <a:lvl6pPr marL="457200" algn="l" rtl="0" eaLnBrk="1" fontAlgn="base" hangingPunct="1">
              <a:spcBef>
                <a:spcPct val="0"/>
              </a:spcBef>
              <a:spcAft>
                <a:spcPct val="0"/>
              </a:spcAft>
              <a:defRPr sz="2800">
                <a:solidFill>
                  <a:srgbClr val="0046AD"/>
                </a:solidFill>
                <a:latin typeface="Arial" charset="0"/>
              </a:defRPr>
            </a:lvl6pPr>
            <a:lvl7pPr marL="914400" algn="l" rtl="0" eaLnBrk="1" fontAlgn="base" hangingPunct="1">
              <a:spcBef>
                <a:spcPct val="0"/>
              </a:spcBef>
              <a:spcAft>
                <a:spcPct val="0"/>
              </a:spcAft>
              <a:defRPr sz="2800">
                <a:solidFill>
                  <a:srgbClr val="0046AD"/>
                </a:solidFill>
                <a:latin typeface="Arial" charset="0"/>
              </a:defRPr>
            </a:lvl7pPr>
            <a:lvl8pPr marL="1371600" algn="l" rtl="0" eaLnBrk="1" fontAlgn="base" hangingPunct="1">
              <a:spcBef>
                <a:spcPct val="0"/>
              </a:spcBef>
              <a:spcAft>
                <a:spcPct val="0"/>
              </a:spcAft>
              <a:defRPr sz="2800">
                <a:solidFill>
                  <a:srgbClr val="0046AD"/>
                </a:solidFill>
                <a:latin typeface="Arial" charset="0"/>
              </a:defRPr>
            </a:lvl8pPr>
            <a:lvl9pPr marL="1828800" algn="l" rtl="0" eaLnBrk="1" fontAlgn="base" hangingPunct="1">
              <a:spcBef>
                <a:spcPct val="0"/>
              </a:spcBef>
              <a:spcAft>
                <a:spcPct val="0"/>
              </a:spcAft>
              <a:defRPr sz="2800">
                <a:solidFill>
                  <a:srgbClr val="0046A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3600" b="1" i="0" u="none" strike="noStrike" kern="0" cap="none" spc="0" normalizeH="0" baseline="0" noProof="0" dirty="0">
                <a:ln>
                  <a:noFill/>
                </a:ln>
                <a:solidFill>
                  <a:srgbClr val="0046AD"/>
                </a:solidFill>
                <a:effectLst/>
                <a:uLnTx/>
                <a:uFillTx/>
                <a:latin typeface="Arial"/>
                <a:ea typeface="+mj-ea"/>
                <a:cs typeface="+mj-cs"/>
              </a:rPr>
              <a:t>Case of the week</a:t>
            </a:r>
          </a:p>
        </p:txBody>
      </p:sp>
    </p:spTree>
    <p:extLst>
      <p:ext uri="{BB962C8B-B14F-4D97-AF65-F5344CB8AC3E}">
        <p14:creationId xmlns:p14="http://schemas.microsoft.com/office/powerpoint/2010/main" val="14449170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ster_SVHA">
  <a:themeElements>
    <a:clrScheme name="SVHA Master 1">
      <a:dk1>
        <a:srgbClr val="000000"/>
      </a:dk1>
      <a:lt1>
        <a:srgbClr val="FFFFFF"/>
      </a:lt1>
      <a:dk2>
        <a:srgbClr val="1F497D"/>
      </a:dk2>
      <a:lt2>
        <a:srgbClr val="EEECE1"/>
      </a:lt2>
      <a:accent1>
        <a:srgbClr val="0046AD"/>
      </a:accent1>
      <a:accent2>
        <a:srgbClr val="7451AD"/>
      </a:accent2>
      <a:accent3>
        <a:srgbClr val="FFFFFF"/>
      </a:accent3>
      <a:accent4>
        <a:srgbClr val="000000"/>
      </a:accent4>
      <a:accent5>
        <a:srgbClr val="AAB0D3"/>
      </a:accent5>
      <a:accent6>
        <a:srgbClr val="68499C"/>
      </a:accent6>
      <a:hlink>
        <a:srgbClr val="9F88C6"/>
      </a:hlink>
      <a:folHlink>
        <a:srgbClr val="99B5DE"/>
      </a:folHlink>
    </a:clrScheme>
    <a:fontScheme name="SVHA Master">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VHA Master 1">
        <a:dk1>
          <a:srgbClr val="000000"/>
        </a:dk1>
        <a:lt1>
          <a:srgbClr val="FFFFFF"/>
        </a:lt1>
        <a:dk2>
          <a:srgbClr val="1F497D"/>
        </a:dk2>
        <a:lt2>
          <a:srgbClr val="EEECE1"/>
        </a:lt2>
        <a:accent1>
          <a:srgbClr val="0046AD"/>
        </a:accent1>
        <a:accent2>
          <a:srgbClr val="7451AD"/>
        </a:accent2>
        <a:accent3>
          <a:srgbClr val="FFFFFF"/>
        </a:accent3>
        <a:accent4>
          <a:srgbClr val="000000"/>
        </a:accent4>
        <a:accent5>
          <a:srgbClr val="AAB0D3"/>
        </a:accent5>
        <a:accent6>
          <a:srgbClr val="68499C"/>
        </a:accent6>
        <a:hlink>
          <a:srgbClr val="9F88C6"/>
        </a:hlink>
        <a:folHlink>
          <a:srgbClr val="99B5D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ct:contentTypeSchema ct:_="" ma:_="" ma:contentTypeName="Document" ma:contentTypeID="0x010100F3B8583D4B0D014B944124C33F2CA1A0" ma:contentTypeVersion="" ma:contentTypeDescription="Create a new document." ma:contentTypeScope="" ma:versionID="3883908195c9b747194437570a74b29e" xmlns:ct="http://schemas.microsoft.com/office/2006/metadata/contentType" xmlns:ma="http://schemas.microsoft.com/office/2006/metadata/properties/metaAttributes">
<xsd:schema targetNamespace="http://schemas.microsoft.com/office/2006/metadata/properties" ma:root="true" ma:fieldsID="fd44eb638dc9ddd5c8afcbbb36af6e3a" ns2:_="" xmlns:xsd="http://www.w3.org/2001/XMLSchema" xmlns:xs="http://www.w3.org/2001/XMLSchema" xmlns:p="http://schemas.microsoft.com/office/2006/metadata/properties" xmlns:ns2="$ListId:LINEN PROJECT DOCUMENTS;">
<xsd:import namespace="$ListId:LINEN PROJECT DOCUMENTS;"/>
<xsd:element name="properties">
<xsd:complexType>
<xsd:sequence>
<xsd:element name="documentManagement">
<xsd:complexType>
<xsd:all>
<xsd:element ref="ns2:_x0044_M1" minOccurs="0"/>
</xsd:all>
</xsd:complexType>
</xsd:element>
</xsd:sequence>
</xsd:complexType>
</xsd:element>
</xsd:schema>
<xsd:schema targetNamespace="$ListId:LINEN PROJECT DOCUMENTS;" elementFormDefault="qualified" xmlns:xsd="http://www.w3.org/2001/XMLSchema" xmlns:xs="http://www.w3.org/2001/XMLSchema" xmlns:dms="http://schemas.microsoft.com/office/2006/documentManagement/types" xmlns:pc="http://schemas.microsoft.com/office/infopath/2007/PartnerControls">
<xsd:import namespace="http://schemas.microsoft.com/office/2006/documentManagement/types"/>
<xsd:import namespace="http://schemas.microsoft.com/office/infopath/2007/PartnerControls"/>
<xsd:element name="_x0044_M1" ma:index="8" nillable="true" ma:displayName="CATEGORY" ma:format="Dropdown" ma:internalName="_x0044_M1">
<xsd:simpleType>
<xsd:restriction base="dms:Choice">
<xsd:enumeration value="1. PROJECT SUPPORT FILE"/>
<xsd:enumeration value="1.1 Requirements"/>
<xsd:enumeration value="1.2 Procurement"/>
<xsd:enumeration value="1.3 Communications"/>
<xsd:enumeration value="1.4 Training"/>
<xsd:enumeration value="1.5 Installation"/>
<xsd:enumeration value="2. PROJECT DELIVERY FILE"/>
<xsd:enumeration value="2.1 Plan"/>
<xsd:enumeration value="2.2 Reports"/>
<xsd:enumeration value="2.3 Controls"/>
<xsd:enumeration value="2.4 Quality"/>
<xsd:enumeration value="2.5 Project Methodology"/>
<xsd:enumeration value="3. RESEARCH AND ARCHIVE FILE"/>
<xsd:enumeration value="3.1 Archive"/>
<xsd:enumeration value="3.2 Research"/>
</xsd:restriction>
</xsd:simpleType>
</xsd:element>
</xsd:schema>
<xsd:schema targetNamespace="http://schemas.openxmlformats.org/package/2006/metadata/core-properties" elementFormDefault="qualified" attributeFormDefault="unqualified" blockDefault="#all" xmlns="http://schemas.openxmlformats.org/package/2006/metadata/core-properties" xmlns:xsd="http://www.w3.org/2001/XMLSchema" xmlns:xsi="http://www.w3.org/2001/XMLSchema-instance" xmlns:dc="http://purl.org/dc/elements/1.1/" xmlns:dcterms="http://purl.org/dc/terms/" xmlns:odoc="http://schemas.microsoft.com/internal/obd">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File ID"/>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targetNamespace="http://schemas.microsoft.com/office/infopath/2007/PartnerControls" elementFormDefault="qualified" attributeFormDefault="unqualified" xmlns:pc="http://schemas.microsoft.com/office/infopath/2007/PartnerControls" xmlns:xs="http://www.w3.org/2001/XMLSchema">
<xs:element name="Person">
<xs:complexType>
<xs:sequence>
<xs:element ref="pc:DisplayName" minOccurs="0"></xs:element>
<xs:element ref="pc:AccountId" minOccurs="0"></xs:element>
<xs:element ref="pc:AccountType" minOccurs="0"></xs:element>
</xs:sequence>
</xs:complexType>
</xs:element>
<xs:element name="DisplayName" type="xs:string"></xs:element>
<xs:element name="AccountId" type="xs:string"></xs:element>
<xs:element name="AccountType" type="xs:string"></xs:element>
<xs:element name="BDCAssociatedEntity">
<xs:complexType>
<xs:sequence>
<xs:element ref="pc:BDCEntity" minOccurs="0" maxOccurs="unbounded"></xs:element>
</xs:sequence>
<xs:attribute ref="pc:EntityNamespace"></xs:attribute>
<xs:attribute ref="pc:EntityName"></xs:attribute>
<xs:attribute ref="pc:SystemInstanceName"></xs:attribute>
<xs:attribute ref="pc:AssociationName"></xs:attribute>
</xs:complexType>
</xs:element>
<xs:attribute name="EntityNamespace" type="xs:string"></xs:attribute>
<xs:attribute name="EntityName" type="xs:string"></xs:attribute>
<xs:attribute name="SystemInstanceName" type="xs:string"></xs:attribute>
<xs:attribute name="AssociationName" type="xs:string"></xs:attribute>
<xs:element name="BDCEntity">
<xs:complexType>
<xs:sequence>
<xs:element ref="pc:EntityDisplayName" minOccurs="0"></xs:element>
<xs:element ref="pc:EntityInstanceReference" minOccurs="0"></xs:element>
<xs:element ref="pc:EntityId1" minOccurs="0"></xs:element>
<xs:element ref="pc:EntityId2" minOccurs="0"></xs:element>
<xs:element ref="pc:EntityId3" minOccurs="0"></xs:element>
<xs:element ref="pc:EntityId4" minOccurs="0"></xs:element>
<xs:element ref="pc:EntityId5" minOccurs="0"></xs:element>
</xs:sequence>
</xs:complexType>
</xs:element>
<xs:element name="EntityDisplayName" type="xs:string"></xs:element>
<xs:element name="EntityInstanceReference" type="xs:string"></xs:element>
<xs:element name="EntityId1" type="xs:string"></xs:element>
<xs:element name="EntityId2" type="xs:string"></xs:element>
<xs:element name="EntityId3" type="xs:string"></xs:element>
<xs:element name="EntityId4" type="xs:string"></xs:element>
<xs:element name="EntityId5" type="xs:string"></xs:element>
<xs:element name="Terms">
<xs:complexType>
<xs:sequence>
<xs:element ref="pc:TermInfo" minOccurs="0" maxOccurs="unbounded"></xs:element>
</xs:sequence>
</xs:complexType>
</xs:element>
<xs:element name="TermInfo">
<xs:complexType>
<xs:sequence>
<xs:element ref="pc:TermName" minOccurs="0"></xs:element>
<xs:element ref="pc:TermId" minOccurs="0"></xs:element>
</xs:sequence>
</xs:complexType>
</xs:element>
<xs:element name="TermName" type="xs:string"></xs:element>
<xs:element name="TermId" type="xs:string"></xs:element>
</xs:schema>
</ct:contentTypeSchema>
</file>

<file path=customXml/item3.xml><?xml version="1.0" encoding="utf-8"?><p:properties xmlns:p="http://schemas.microsoft.com/office/2006/metadata/properties" xmlns:xsi="http://www.w3.org/2001/XMLSchema-instance" xmlns:pc="http://schemas.microsoft.com/office/infopath/2007/PartnerControls"><documentManagement><_x0044_M1 xmlns="$ListId:LINEN PROJECT DOCUMENTS;">1.3 Communications</_x0044_M1></documentManagement></p:properties>
</file>

<file path=customXml/itemProps1.xml><?xml version="1.0" encoding="utf-8"?>
<ds:datastoreItem xmlns:ds="http://schemas.openxmlformats.org/officeDocument/2006/customXml" ds:itemID="{B2802FA6-9B79-4AEE-9B8B-887F57601264}">
  <ds:schemaRefs>
    <ds:schemaRef ds:uri="http://schemas.microsoft.com/sharepoint/v3/contenttype/forms"/>
  </ds:schemaRefs>
</ds:datastoreItem>
</file>

<file path=customXml/itemProps2.xml><?xml version="1.0" encoding="utf-8"?>
<ds:datastoreItem xmlns:ds="http://schemas.openxmlformats.org/officeDocument/2006/customXml" ds:itemID="{D5291663-54D2-49F0-A117-D4A1F82913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LINEN PROJECT DOCUMENT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CBA6E2D-5B8B-402A-B149-3C993F500F3B}">
  <ds:schemaRefs>
    <ds:schemaRef ds:uri="$ListId:LINEN PROJECT DOCUMENT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Master_SVHA</Template>
  <TotalTime>0</TotalTime>
  <Words>1798</Words>
  <Application>Microsoft Office PowerPoint</Application>
  <PresentationFormat>Bildschirmpräsentation (4:3)</PresentationFormat>
  <Paragraphs>123</Paragraphs>
  <Slides>16</Slides>
  <Notes>1</Notes>
  <HiddenSlides>0</HiddenSlides>
  <MMClips>0</MMClips>
  <ScaleCrop>false</ScaleCrop>
  <HeadingPairs>
    <vt:vector size="8" baseType="variant">
      <vt:variant>
        <vt:lpstr>Verwendete Schriftarten</vt:lpstr>
      </vt:variant>
      <vt:variant>
        <vt:i4>5</vt:i4>
      </vt:variant>
      <vt:variant>
        <vt:lpstr>Design</vt:lpstr>
      </vt:variant>
      <vt:variant>
        <vt:i4>2</vt:i4>
      </vt:variant>
      <vt:variant>
        <vt:lpstr>Eingebettete OLE-Server</vt:lpstr>
      </vt:variant>
      <vt:variant>
        <vt:i4>1</vt:i4>
      </vt:variant>
      <vt:variant>
        <vt:lpstr>Folientitel</vt:lpstr>
      </vt:variant>
      <vt:variant>
        <vt:i4>16</vt:i4>
      </vt:variant>
    </vt:vector>
  </HeadingPairs>
  <TitlesOfParts>
    <vt:vector size="24" baseType="lpstr">
      <vt:lpstr>Arial</vt:lpstr>
      <vt:lpstr>Calibri</vt:lpstr>
      <vt:lpstr>Calibri Light</vt:lpstr>
      <vt:lpstr>Symbol</vt:lpstr>
      <vt:lpstr>Times New Roman</vt:lpstr>
      <vt:lpstr>Master_SVHA</vt:lpstr>
      <vt:lpstr>2_Office Theme</vt:lpstr>
      <vt:lpstr>think-cell Slide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Title line two</dc:title>
  <dc:creator>NTS</dc:creator>
  <cp:lastModifiedBy>ASchwarz</cp:lastModifiedBy>
  <cp:revision>641</cp:revision>
  <cp:lastPrinted>2019-10-27T23:15:21Z</cp:lastPrinted>
  <dcterms:created xsi:type="dcterms:W3CDTF">2016-05-19T00:57:06Z</dcterms:created>
  <dcterms:modified xsi:type="dcterms:W3CDTF">2020-02-10T08:13:08Z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0x010100F3B8583D4B0D014B944124C33F2CA1A0</vt:lpwstr>
  </property>
</Properties>
</file>