
<file path=[Content_Types].xml><?xml version="1.0" encoding="utf-8"?>
<Types xmlns="http://schemas.openxmlformats.org/package/2006/content-types">
  <Default ContentType="image/gif" Extension="gif"/>
  <Default ContentType="image/jpeg" Extension="jpeg"/>
  <Default ContentType="image/jpeg" Extension="jpg"/>
  <Default ContentType="image/png" Extension="png"/>
  <Default ContentType="application/vnd.openxmlformats-package.relationships+xml" Extension="rels"/>
  <Default ContentType="image/tiff" Extension="tiff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notesMaster+xml" PartName="/ppt/notesMasters/notesMaster1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32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34.xml"/>
  <Override ContentType="application/vnd.openxmlformats-officedocument.presentationml.slideLayout+xml" PartName="/ppt/slideLayouts/slideLayout35.xml"/>
  <Override ContentType="application/vnd.openxmlformats-officedocument.presentationml.slideLayout+xml" PartName="/ppt/slideLayouts/slideLayout36.xml"/>
  <Override ContentType="application/vnd.openxmlformats-officedocument.presentationml.slideLayout+xml" PartName="/ppt/slideLayouts/slideLayout37.xml"/>
  <Override ContentType="application/vnd.openxmlformats-officedocument.presentationml.slideLayout+xml" PartName="/ppt/slideLayouts/slideLayout38.xml"/>
  <Override ContentType="application/vnd.openxmlformats-officedocument.presentationml.slideLayout+xml" PartName="/ppt/slideLayouts/slideLayout39.xml"/>
  <Override ContentType="application/vnd.openxmlformats-officedocument.presentationml.slideLayout+xml" PartName="/ppt/slideLayouts/slideLayout40.xml"/>
  <Override ContentType="application/vnd.openxmlformats-officedocument.presentationml.slideLayout+xml" PartName="/ppt/slideLayouts/slideLayout41.xml"/>
  <Override ContentType="application/vnd.openxmlformats-officedocument.presentationml.slideLayout+xml" PartName="/ppt/slideLayouts/slideLayout42.xml"/>
  <Override ContentType="application/vnd.openxmlformats-officedocument.presentationml.slideLayout+xml" PartName="/ppt/slideLayouts/slideLayout43.xml"/>
  <Override ContentType="application/vnd.openxmlformats-officedocument.presentationml.slideLayout+xml" PartName="/ppt/slideLayouts/slideLayout44.xml"/>
  <Override ContentType="application/vnd.openxmlformats-officedocument.presentationml.slideLayout+xml" PartName="/ppt/slideLayouts/slideLayout45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drawingml.chart+xml" PartName="/ppt/charts/chart5.xml"/>
  <Override ContentType="application/vnd.openxmlformats-officedocument.drawingml.chart+xml" PartName="/ppt/charts/chart6.xml"/>
  <Override ContentType="application/vnd.openxmlformats-officedocument.presentationml.notesSlide+xml" PartName="/ppt/notesSlides/notesSlide5.xml"/>
  <Override ContentType="application/vnd.openxmlformats-officedocument.drawingml.chart+xml" PartName="/ppt/charts/chart7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drawingml.chart+xml" PartName="/ppt/charts/chart10.xml"/>
  <Override ContentType="application/vnd.openxmlformats-officedocument.presentationml.comments+xml" PartName="/ppt/comments/comment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1" r:id="rId1"/>
  </p:sldMasterIdLst>
  <p:notesMasterIdLst>
    <p:notesMasterId r:id="rId38"/>
  </p:notesMasterIdLst>
  <p:sldIdLst>
    <p:sldId id="314" r:id="rId2"/>
    <p:sldId id="289" r:id="rId3"/>
    <p:sldId id="309" r:id="rId4"/>
    <p:sldId id="303" r:id="rId5"/>
    <p:sldId id="287" r:id="rId6"/>
    <p:sldId id="321" r:id="rId7"/>
    <p:sldId id="295" r:id="rId8"/>
    <p:sldId id="304" r:id="rId9"/>
    <p:sldId id="305" r:id="rId10"/>
    <p:sldId id="292" r:id="rId11"/>
    <p:sldId id="298" r:id="rId12"/>
    <p:sldId id="300" r:id="rId13"/>
    <p:sldId id="299" r:id="rId14"/>
    <p:sldId id="280" r:id="rId15"/>
    <p:sldId id="301" r:id="rId16"/>
    <p:sldId id="320" r:id="rId17"/>
    <p:sldId id="256" r:id="rId18"/>
    <p:sldId id="317" r:id="rId19"/>
    <p:sldId id="316" r:id="rId20"/>
    <p:sldId id="324" r:id="rId21"/>
    <p:sldId id="323" r:id="rId22"/>
    <p:sldId id="325" r:id="rId23"/>
    <p:sldId id="306" r:id="rId24"/>
    <p:sldId id="297" r:id="rId25"/>
    <p:sldId id="330" r:id="rId26"/>
    <p:sldId id="318" r:id="rId27"/>
    <p:sldId id="326" r:id="rId28"/>
    <p:sldId id="327" r:id="rId29"/>
    <p:sldId id="319" r:id="rId30"/>
    <p:sldId id="308" r:id="rId31"/>
    <p:sldId id="274" r:id="rId32"/>
    <p:sldId id="329" r:id="rId33"/>
    <p:sldId id="322" r:id="rId34"/>
    <p:sldId id="328" r:id="rId35"/>
    <p:sldId id="291" r:id="rId36"/>
    <p:sldId id="296" r:id="rId37"/>
  </p:sldIdLst>
  <p:sldSz cx="12158663" cy="6838950"/>
  <p:notesSz cx="6858000" cy="9144000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" userDrawn="1">
          <p15:clr>
            <a:srgbClr val="A4A3A4"/>
          </p15:clr>
        </p15:guide>
        <p15:guide id="2" orient="horz" pos="4194" userDrawn="1">
          <p15:clr>
            <a:srgbClr val="A4A3A4"/>
          </p15:clr>
        </p15:guide>
        <p15:guide id="3" orient="horz" pos="794" userDrawn="1">
          <p15:clr>
            <a:srgbClr val="A4A3A4"/>
          </p15:clr>
        </p15:guide>
        <p15:guide id="4" orient="horz" pos="1102" userDrawn="1">
          <p15:clr>
            <a:srgbClr val="A4A3A4"/>
          </p15:clr>
        </p15:guide>
        <p15:guide id="5" pos="114" userDrawn="1">
          <p15:clr>
            <a:srgbClr val="A4A3A4"/>
          </p15:clr>
        </p15:guide>
        <p15:guide id="6" pos="7542" userDrawn="1">
          <p15:clr>
            <a:srgbClr val="A4A3A4"/>
          </p15:clr>
        </p15:guide>
        <p15:guide id="7" pos="4461" userDrawn="1">
          <p15:clr>
            <a:srgbClr val="A4A3A4"/>
          </p15:clr>
        </p15:guide>
        <p15:guide id="8" pos="565" userDrawn="1">
          <p15:clr>
            <a:srgbClr val="A4A3A4"/>
          </p15:clr>
        </p15:guide>
        <p15:guide id="9" pos="7089" userDrawn="1">
          <p15:clr>
            <a:srgbClr val="A4A3A4"/>
          </p15:clr>
        </p15:guide>
        <p15:guide id="10" pos="3940" userDrawn="1">
          <p15:clr>
            <a:srgbClr val="A4A3A4"/>
          </p15:clr>
        </p15:guide>
        <p15:guide id="11" pos="2809" userDrawn="1">
          <p15:clr>
            <a:srgbClr val="A4A3A4"/>
          </p15:clr>
        </p15:guide>
        <p15:guide id="12" pos="4689" userDrawn="1">
          <p15:clr>
            <a:srgbClr val="A4A3A4"/>
          </p15:clr>
        </p15:guide>
        <p15:guide id="13" pos="3035" userDrawn="1">
          <p15:clr>
            <a:srgbClr val="A4A3A4"/>
          </p15:clr>
        </p15:guide>
        <p15:guide id="14" pos="371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emer Christine" initials="KC" lastIdx="1" clrIdx="0">
    <p:extLst>
      <p:ext uri="{19B8F6BF-5375-455C-9EA6-DF929625EA0E}">
        <p15:presenceInfo xmlns:p15="http://schemas.microsoft.com/office/powerpoint/2012/main" userId="S::139457@skane.se::78f7adfe-55fc-44ed-a054-7d0bd46098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C611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3642" autoAdjust="0"/>
    <p:restoredTop sz="50067" autoAdjust="0"/>
  </p:normalViewPr>
  <p:slideViewPr>
    <p:cSldViewPr snapToGrid="0" snapToObjects="1" showGuides="1">
      <p:cViewPr varScale="1">
        <p:scale>
          <a:sx n="114" d="100"/>
          <a:sy n="114" d="100"/>
        </p:scale>
        <p:origin x="564" y="108"/>
      </p:cViewPr>
      <p:guideLst>
        <p:guide orient="horz" pos="112"/>
        <p:guide orient="horz" pos="4194"/>
        <p:guide orient="horz" pos="794"/>
        <p:guide orient="horz" pos="1102"/>
        <p:guide pos="114"/>
        <p:guide pos="7542"/>
        <p:guide pos="4461"/>
        <p:guide pos="565"/>
        <p:guide pos="7089"/>
        <p:guide pos="3940"/>
        <p:guide pos="2809"/>
        <p:guide pos="4689"/>
        <p:guide pos="3035"/>
        <p:guide pos="371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-113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Arbetsb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16545133991266"/>
          <c:y val="0.27106296166522298"/>
          <c:w val="0.41453104115279699"/>
          <c:h val="0.63858271777970299"/>
        </c:manualLayout>
      </c:layout>
      <c:pieChart>
        <c:varyColors val="1"/>
        <c:ser>
          <c:idx val="0"/>
          <c:order val="0"/>
          <c:explosion val="52"/>
          <c:cat>
            <c:strRef>
              <c:f>Blad1!$A$1:$A$4</c:f>
              <c:strCache>
                <c:ptCount val="4"/>
                <c:pt idx="0">
                  <c:v>w≥80</c:v>
                </c:pt>
                <c:pt idx="1">
                  <c:v>m≥80</c:v>
                </c:pt>
                <c:pt idx="2">
                  <c:v>w&lt;80</c:v>
                </c:pt>
                <c:pt idx="3">
                  <c:v>m&lt;80</c:v>
                </c:pt>
              </c:strCache>
            </c:strRef>
          </c:cat>
          <c:val>
            <c:numRef>
              <c:f>Blad1!$B$1:$B$4</c:f>
              <c:numCache>
                <c:formatCode>General</c:formatCode>
                <c:ptCount val="4"/>
                <c:pt idx="0">
                  <c:v>40</c:v>
                </c:pt>
                <c:pt idx="1">
                  <c:v>26</c:v>
                </c:pt>
                <c:pt idx="2">
                  <c:v>41</c:v>
                </c:pt>
                <c:pt idx="3">
                  <c:v>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61-4EB3-B722-A1677BA652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1-05T10:41:41.810" idx="1">
    <p:pos x="6859" y="148"/>
    <p:text/>
    <p:extLst>
      <p:ext uri="{C676402C-5697-4E1C-873F-D02D1690AC5C}">
        <p15:threadingInfo xmlns:p15="http://schemas.microsoft.com/office/powerpoint/2012/main" timeZoneBias="-6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F7AE7-7ECC-D349-84FA-E1956DBE7515}" type="datetimeFigureOut">
              <a:rPr lang="de-DE" smtClean="0"/>
              <a:t>12.01.2021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68EFE8-80A7-5640-9F68-BEBCD130115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150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8194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de-DE">
                <a:latin typeface="Arial" charset="0"/>
                <a:ea typeface="msgothic" charset="-128"/>
                <a:cs typeface="msgothic" charset="-128"/>
              </a:rPr>
              <a:t>Figure 2. Gender-specific mortality-adjusted cumulative incidence (lifetime risk) of stroke.</a:t>
            </a:r>
          </a:p>
        </p:txBody>
      </p:sp>
    </p:spTree>
    <p:extLst>
      <p:ext uri="{BB962C8B-B14F-4D97-AF65-F5344CB8AC3E}">
        <p14:creationId xmlns:p14="http://schemas.microsoft.com/office/powerpoint/2010/main" val="17892980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de-DE">
                <a:latin typeface="Arial" charset="0"/>
                <a:ea typeface="msgothic" charset="-128"/>
                <a:cs typeface="msgothic" charset="-128"/>
              </a:rPr>
              <a:t>Incidence of subarachnoid haemorrhage by age and gender.</a:t>
            </a:r>
          </a:p>
        </p:txBody>
      </p:sp>
    </p:spTree>
    <p:extLst>
      <p:ext uri="{BB962C8B-B14F-4D97-AF65-F5344CB8AC3E}">
        <p14:creationId xmlns:p14="http://schemas.microsoft.com/office/powerpoint/2010/main" val="11011879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de-DE">
                <a:latin typeface="Arial" charset="0"/>
                <a:ea typeface="msgothic" charset="-128"/>
                <a:cs typeface="msgothic" charset="-128"/>
              </a:rPr>
              <a:t>Figure 2. Cumulative frequency of stroke etiology in women and men with AIS.</a:t>
            </a:r>
          </a:p>
        </p:txBody>
      </p:sp>
    </p:spTree>
    <p:extLst>
      <p:ext uri="{BB962C8B-B14F-4D97-AF65-F5344CB8AC3E}">
        <p14:creationId xmlns:p14="http://schemas.microsoft.com/office/powerpoint/2010/main" val="670998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de-DE">
                <a:latin typeface="Arial" charset="0"/>
                <a:ea typeface="msgothic" charset="-128"/>
                <a:cs typeface="msgothic" charset="-128"/>
              </a:rPr>
              <a:t>Figure 3. Cumulative frequency of different infarction patterns in women and men with AIS.</a:t>
            </a:r>
          </a:p>
        </p:txBody>
      </p:sp>
    </p:spTree>
    <p:extLst>
      <p:ext uri="{BB962C8B-B14F-4D97-AF65-F5344CB8AC3E}">
        <p14:creationId xmlns:p14="http://schemas.microsoft.com/office/powerpoint/2010/main" val="1164974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72FC81A-90CA-4DA1-85CE-DEBBEE11C4A4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73D6DED-4467-4A65-BC7C-3068ED4004CF}" type="slidenum">
              <a:rPr lang="en-US" altLang="sv-SE"/>
              <a:pPr/>
              <a:t>17</a:t>
            </a:fld>
            <a:endParaRPr lang="en-US" altLang="sv-SE"/>
          </a:p>
        </p:txBody>
      </p:sp>
      <p:sp>
        <p:nvSpPr>
          <p:cNvPr id="4097" name="Rectangle 1">
            <a:extLst>
              <a:ext uri="{FF2B5EF4-FFF2-40B4-BE49-F238E27FC236}">
                <a16:creationId xmlns:a16="http://schemas.microsoft.com/office/drawing/2014/main" id="{3579AD2A-06D1-4974-8100-00DE03A01DFA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5900" y="812800"/>
            <a:ext cx="7126288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63C43297-3CCD-47F0-B88B-97DF2D0C3C41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sv-SE" alt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911861" y="2124075"/>
            <a:ext cx="10334942" cy="1466850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823720" y="3875089"/>
            <a:ext cx="8511223" cy="1747837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381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9238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815705" y="274638"/>
            <a:ext cx="2735580" cy="5834062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07379" y="274638"/>
            <a:ext cx="8056085" cy="5834062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871399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5609" y="1843908"/>
            <a:ext cx="10447537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8120670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45627" y="1843908"/>
            <a:ext cx="3907519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618478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9452272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19471" y="1843908"/>
            <a:ext cx="6533675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356180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26429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602" y="381001"/>
            <a:ext cx="11592516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66" y="1112256"/>
            <a:ext cx="3204429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408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583677"/>
            <a:ext cx="7483086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4003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2820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4320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621777"/>
            <a:ext cx="7483086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9718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8535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6233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2820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583677"/>
            <a:ext cx="7483086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4003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707253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048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8535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621777"/>
            <a:ext cx="7483086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971800"/>
            <a:ext cx="7483086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188204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994116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786" y="177799"/>
            <a:ext cx="11792332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489714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786" y="177799"/>
            <a:ext cx="11792332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1966485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65760" y="1843908"/>
            <a:ext cx="5087386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7588" y="1762125"/>
            <a:ext cx="4849510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4314685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7588" y="1749426"/>
            <a:ext cx="10355558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3351914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5609" y="1843908"/>
            <a:ext cx="10447537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07512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45627" y="1843908"/>
            <a:ext cx="3907519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618478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6745969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19471" y="1843908"/>
            <a:ext cx="6533675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356180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2950475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602" y="381001"/>
            <a:ext cx="11592516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/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66" y="1112256"/>
            <a:ext cx="3204429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1448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npassa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 1">
            <a:extLst>
              <a:ext uri="{FF2B5EF4-FFF2-40B4-BE49-F238E27FC236}">
                <a16:creationId xmlns:a16="http://schemas.microsoft.com/office/drawing/2014/main" id="{74439E49-9D54-41E0-9114-03C79EE7D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908" y="364111"/>
            <a:ext cx="10486847" cy="1321881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</p:spTree>
    <p:extLst>
      <p:ext uri="{BB962C8B-B14F-4D97-AF65-F5344CB8AC3E}">
        <p14:creationId xmlns:p14="http://schemas.microsoft.com/office/powerpoint/2010/main" val="262511497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 line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endParaRPr lang="sv-SE" sz="1800" b="1" dirty="0">
              <a:solidFill>
                <a:srgbClr val="9C6114"/>
              </a:solidFill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583677"/>
            <a:ext cx="7483086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4003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2820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Bildobjekt 14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713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61021" y="4394200"/>
            <a:ext cx="10334943" cy="13589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61021" y="2898776"/>
            <a:ext cx="10334943" cy="149542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5323675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lines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 descr="huset-rosa_16-9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endParaRPr lang="sv-SE" sz="1800" b="1" dirty="0">
              <a:solidFill>
                <a:srgbClr val="9C6114"/>
              </a:solidFill>
              <a:latin typeface="Arial" charset="0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621777"/>
            <a:ext cx="7483086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0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9718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8535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6676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1 lin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296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endParaRPr lang="sv-SE" sz="1800" b="1" dirty="0">
              <a:solidFill>
                <a:srgbClr val="9C6114"/>
              </a:solidFill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2820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583677"/>
            <a:ext cx="7483086" cy="714380"/>
          </a:xfrm>
        </p:spPr>
        <p:txBody>
          <a:bodyPr lIns="0" tIns="97200" rIns="0" bIns="82800"/>
          <a:lstStyle>
            <a:lvl1pPr>
              <a:defRPr sz="4000" baseline="0"/>
            </a:lvl1pPr>
          </a:lstStyle>
          <a:p>
            <a:r>
              <a:rPr lang="en-GB" noProof="0" dirty="0"/>
              <a:t>Single-line title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400300"/>
            <a:ext cx="7483086" cy="212213"/>
          </a:xfrm>
        </p:spPr>
        <p:txBody>
          <a:bodyPr lIns="0" tIns="0" rIns="0" bIns="0" anchor="t" anchorCtr="0"/>
          <a:lstStyle>
            <a:lvl1pPr marL="0" indent="0" algn="l">
              <a:buNone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111297174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2 lines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Bildobjekt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86" y="180000"/>
            <a:ext cx="11795631" cy="6480048"/>
          </a:xfrm>
          <a:prstGeom prst="rect">
            <a:avLst/>
          </a:prstGeom>
        </p:spPr>
      </p:pic>
      <p:sp>
        <p:nvSpPr>
          <p:cNvPr id="6" name="Rektangel 5"/>
          <p:cNvSpPr/>
          <p:nvPr userDrawn="1"/>
        </p:nvSpPr>
        <p:spPr bwMode="auto">
          <a:xfrm>
            <a:off x="4105049" y="1467998"/>
            <a:ext cx="8053614" cy="18862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defTabSz="904875" fontAlgn="base">
              <a:spcBef>
                <a:spcPct val="0"/>
              </a:spcBef>
              <a:spcAft>
                <a:spcPct val="0"/>
              </a:spcAft>
            </a:pPr>
            <a:endParaRPr lang="sv-SE" sz="1800" b="1" dirty="0">
              <a:solidFill>
                <a:srgbClr val="9C6114"/>
              </a:solidFill>
              <a:latin typeface="Arial" charset="0"/>
            </a:endParaRPr>
          </a:p>
        </p:txBody>
      </p:sp>
      <p:cxnSp>
        <p:nvCxnSpPr>
          <p:cNvPr id="11" name="Rak 10"/>
          <p:cNvCxnSpPr/>
          <p:nvPr userDrawn="1"/>
        </p:nvCxnSpPr>
        <p:spPr bwMode="auto">
          <a:xfrm>
            <a:off x="4375608" y="2853588"/>
            <a:ext cx="759751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Bildobjekt 12" descr="Lunds sigill RGB 150.png"/>
          <p:cNvPicPr>
            <a:picLocks noChangeAspect="1"/>
          </p:cNvPicPr>
          <p:nvPr userDrawn="1"/>
        </p:nvPicPr>
        <p:blipFill>
          <a:blip r:embed="rId3"/>
          <a:srcRect r="17691" b="21541"/>
          <a:stretch>
            <a:fillRect/>
          </a:stretch>
        </p:blipFill>
        <p:spPr>
          <a:xfrm>
            <a:off x="9244199" y="4042124"/>
            <a:ext cx="2914464" cy="2796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Bildobjekt 13" descr="LundUniversity_C2line RGB 150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86292" y="359907"/>
            <a:ext cx="708000" cy="946800"/>
          </a:xfrm>
          <a:prstGeom prst="rect">
            <a:avLst/>
          </a:prstGeom>
        </p:spPr>
      </p:pic>
      <p:sp>
        <p:nvSpPr>
          <p:cNvPr id="12" name="Rubrik 1"/>
          <p:cNvSpPr>
            <a:spLocks noGrp="1"/>
          </p:cNvSpPr>
          <p:nvPr>
            <p:ph type="ctrTitle" hasCustomPrompt="1"/>
          </p:nvPr>
        </p:nvSpPr>
        <p:spPr>
          <a:xfrm>
            <a:off x="4379024" y="1621777"/>
            <a:ext cx="7483086" cy="1231811"/>
          </a:xfrm>
        </p:spPr>
        <p:txBody>
          <a:bodyPr lIns="0" tIns="97200" rIns="0" bIns="82800"/>
          <a:lstStyle>
            <a:lvl1pPr>
              <a:lnSpc>
                <a:spcPts val="4400"/>
              </a:lnSpc>
              <a:defRPr sz="4000" baseline="0"/>
            </a:lvl1pPr>
          </a:lstStyle>
          <a:p>
            <a:r>
              <a:rPr lang="en-GB" noProof="0" dirty="0"/>
              <a:t>Two-line title</a:t>
            </a:r>
            <a:br>
              <a:rPr lang="en-GB" noProof="0" dirty="0"/>
            </a:br>
            <a:r>
              <a:rPr lang="en-GB" noProof="0" dirty="0"/>
              <a:t>– if one line isn’t enough</a:t>
            </a:r>
          </a:p>
        </p:txBody>
      </p:sp>
      <p:sp>
        <p:nvSpPr>
          <p:cNvPr id="1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4379024" y="2971800"/>
            <a:ext cx="7483086" cy="212213"/>
          </a:xfrm>
        </p:spPr>
        <p:txBody>
          <a:bodyPr lIns="0" tIns="0" rIns="0" bIns="0" anchor="t" anchorCtr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 typeface="Arial"/>
              <a:buNone/>
              <a:tabLst/>
              <a:defRPr sz="1200" b="1" kern="1200" cap="all" spc="1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noProof="0" dirty="0"/>
              <a:t>Subtitle or name</a:t>
            </a:r>
          </a:p>
        </p:txBody>
      </p:sp>
    </p:spTree>
    <p:extLst>
      <p:ext uri="{BB962C8B-B14F-4D97-AF65-F5344CB8AC3E}">
        <p14:creationId xmlns:p14="http://schemas.microsoft.com/office/powerpoint/2010/main" val="214265912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Header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805609" y="1843908"/>
            <a:ext cx="10447537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151575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4719471" y="1843908"/>
            <a:ext cx="6533675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3561804" cy="3644899"/>
          </a:xfrm>
        </p:spPr>
        <p:txBody>
          <a:bodyPr/>
          <a:lstStyle>
            <a:lvl1pPr marL="0" indent="0">
              <a:buFontTx/>
              <a:buNone/>
              <a:defRPr baseline="0"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747823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45627" y="1843908"/>
            <a:ext cx="3907519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618478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2637039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786" y="177799"/>
            <a:ext cx="11792332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5120567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ck image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786" y="177799"/>
            <a:ext cx="11792332" cy="6480175"/>
          </a:xfrm>
          <a:solidFill>
            <a:schemeClr val="tx2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20321311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65760" y="1843908"/>
            <a:ext cx="5087386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7588" y="1762125"/>
            <a:ext cx="4849510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6137464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7588" y="1749426"/>
            <a:ext cx="10355558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1979417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07379" y="1595438"/>
            <a:ext cx="5395040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54659" y="1595438"/>
            <a:ext cx="5396625" cy="4513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597064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 userDrawn="1"/>
        </p:nvSpPr>
        <p:spPr>
          <a:xfrm>
            <a:off x="380602" y="381001"/>
            <a:ext cx="11592516" cy="6276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sz="1800">
              <a:solidFill>
                <a:prstClr val="white"/>
              </a:solidFill>
            </a:endParaRPr>
          </a:p>
        </p:txBody>
      </p:sp>
      <p:pic>
        <p:nvPicPr>
          <p:cNvPr id="5" name="Bildobjekt 4" descr="LundUniversity_C2line RGB 150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84766" y="1112256"/>
            <a:ext cx="3204429" cy="428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3559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413FB-C35E-3B46-B571-F12E1062EC7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1/12/2021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186070-2D9B-644A-8CB6-44C29EDE65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Placeholder 1">
            <a:extLst>
              <a:ext uri="{FF2B5EF4-FFF2-40B4-BE49-F238E27FC236}">
                <a16:creationId xmlns:a16="http://schemas.microsoft.com/office/drawing/2014/main" id="{36C988C4-F0F5-C343-BB37-ECBDFD2EDC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407" y="210767"/>
            <a:ext cx="9997351" cy="7640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76554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Graph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6165760" y="1843908"/>
            <a:ext cx="5087386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Add text</a:t>
            </a:r>
          </a:p>
          <a:p>
            <a:pPr lvl="1"/>
            <a:r>
              <a:rPr lang="en-GB" noProof="0"/>
              <a:t>Level two</a:t>
            </a:r>
          </a:p>
          <a:p>
            <a:pPr lvl="2"/>
            <a:r>
              <a:rPr lang="en-GB" noProof="0"/>
              <a:t>Level three</a:t>
            </a:r>
          </a:p>
          <a:p>
            <a:pPr lvl="3"/>
            <a:r>
              <a:rPr lang="en-GB" noProof="0"/>
              <a:t>Level four</a:t>
            </a:r>
          </a:p>
          <a:p>
            <a:pPr lvl="0"/>
            <a:endParaRPr lang="en-GB" noProof="0"/>
          </a:p>
        </p:txBody>
      </p:sp>
      <p:sp>
        <p:nvSpPr>
          <p:cNvPr id="5" name="Platshållare för diagram 4"/>
          <p:cNvSpPr>
            <a:spLocks noGrp="1"/>
          </p:cNvSpPr>
          <p:nvPr>
            <p:ph type="chart" sz="quarter" idx="10" hasCustomPrompt="1"/>
          </p:nvPr>
        </p:nvSpPr>
        <p:spPr>
          <a:xfrm>
            <a:off x="897588" y="1762125"/>
            <a:ext cx="4849510" cy="36449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/>
              <a:t>Click the icon to add a graph</a:t>
            </a:r>
          </a:p>
        </p:txBody>
      </p:sp>
    </p:spTree>
    <p:extLst>
      <p:ext uri="{BB962C8B-B14F-4D97-AF65-F5344CB8AC3E}">
        <p14:creationId xmlns:p14="http://schemas.microsoft.com/office/powerpoint/2010/main" val="42089009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eader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4" name="Platshållare för tabell 3"/>
          <p:cNvSpPr>
            <a:spLocks noGrp="1"/>
          </p:cNvSpPr>
          <p:nvPr>
            <p:ph type="tbl" sz="quarter" idx="10" hasCustomPrompt="1"/>
          </p:nvPr>
        </p:nvSpPr>
        <p:spPr>
          <a:xfrm>
            <a:off x="897588" y="1749426"/>
            <a:ext cx="10355558" cy="3660775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Click the icon to add a table</a:t>
            </a:r>
          </a:p>
        </p:txBody>
      </p:sp>
    </p:spTree>
    <p:extLst>
      <p:ext uri="{BB962C8B-B14F-4D97-AF65-F5344CB8AC3E}">
        <p14:creationId xmlns:p14="http://schemas.microsoft.com/office/powerpoint/2010/main" val="2511081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For large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180786" y="177799"/>
            <a:ext cx="11792332" cy="6480175"/>
          </a:xfrm>
          <a:solidFill>
            <a:schemeClr val="bg1"/>
          </a:solidFill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tx2"/>
              </a:buClr>
              <a:buSzTx/>
              <a:buFontTx/>
              <a:buNone/>
              <a:tabLst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33225863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Picture and tex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Header</a:t>
            </a: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 hasCustomPrompt="1"/>
          </p:nvPr>
        </p:nvSpPr>
        <p:spPr bwMode="auto">
          <a:xfrm>
            <a:off x="7345627" y="1843908"/>
            <a:ext cx="3907519" cy="356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516" tIns="45258" rIns="90516" bIns="4525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/>
              <a:t>Add text</a:t>
            </a:r>
          </a:p>
          <a:p>
            <a:pPr lvl="1"/>
            <a:r>
              <a:rPr lang="en-GB" noProof="0" dirty="0"/>
              <a:t>Level two</a:t>
            </a:r>
          </a:p>
          <a:p>
            <a:pPr lvl="2"/>
            <a:r>
              <a:rPr lang="en-GB" noProof="0" dirty="0"/>
              <a:t>Level three</a:t>
            </a:r>
          </a:p>
          <a:p>
            <a:pPr lvl="3"/>
            <a:r>
              <a:rPr lang="en-GB" noProof="0" dirty="0"/>
              <a:t>Level four</a:t>
            </a:r>
          </a:p>
          <a:p>
            <a:pPr lvl="0"/>
            <a:endParaRPr lang="en-GB" noProof="0" dirty="0"/>
          </a:p>
        </p:txBody>
      </p:sp>
      <p:sp>
        <p:nvSpPr>
          <p:cNvPr id="4" name="Platshållare för bild 3"/>
          <p:cNvSpPr>
            <a:spLocks noGrp="1"/>
          </p:cNvSpPr>
          <p:nvPr>
            <p:ph type="pic" sz="quarter" idx="10" hasCustomPrompt="1"/>
          </p:nvPr>
        </p:nvSpPr>
        <p:spPr>
          <a:xfrm>
            <a:off x="897588" y="1762126"/>
            <a:ext cx="6184789" cy="3644899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GB" noProof="0" dirty="0"/>
              <a:t>Drag and drop your picture here, or click the icon to place it</a:t>
            </a:r>
          </a:p>
        </p:txBody>
      </p:sp>
    </p:spTree>
    <p:extLst>
      <p:ext uri="{BB962C8B-B14F-4D97-AF65-F5344CB8AC3E}">
        <p14:creationId xmlns:p14="http://schemas.microsoft.com/office/powerpoint/2010/main" val="12012290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7379" y="1530351"/>
            <a:ext cx="5372838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7379" y="2168525"/>
            <a:ext cx="5372838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6862" y="1530351"/>
            <a:ext cx="5374423" cy="63817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6862" y="2168525"/>
            <a:ext cx="5374423" cy="39401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82826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6547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41388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07378" y="273050"/>
            <a:ext cx="4001083" cy="11572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4754360" y="273050"/>
            <a:ext cx="6796925" cy="5835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07378" y="1430338"/>
            <a:ext cx="4001083" cy="46783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102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383524" y="4787900"/>
            <a:ext cx="7294880" cy="5651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2383524" y="611189"/>
            <a:ext cx="7294880" cy="41036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2383524" y="5353050"/>
            <a:ext cx="7294880" cy="8016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346460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07379" y="274639"/>
            <a:ext cx="10943906" cy="11398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07379" y="1595438"/>
            <a:ext cx="10943906" cy="4513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07379" y="6338889"/>
            <a:ext cx="2837074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36CC07-BC2D-6243-8C19-1B35E214B23B}" type="datetimeFigureOut">
              <a:rPr lang="sv-SE" smtClean="0"/>
              <a:t>2021-01-12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154910" y="6338889"/>
            <a:ext cx="3848843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714211" y="6338889"/>
            <a:ext cx="2837074" cy="3635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D7253-B1B9-AA41-93B8-9A00A692A603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28775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96" r:id="rId12"/>
    <p:sldLayoutId id="2147483697" r:id="rId13"/>
    <p:sldLayoutId id="2147483698" r:id="rId14"/>
    <p:sldLayoutId id="2147483699" r:id="rId15"/>
    <p:sldLayoutId id="2147483649" r:id="rId16"/>
    <p:sldLayoutId id="2147483650" r:id="rId17"/>
    <p:sldLayoutId id="2147483651" r:id="rId18"/>
    <p:sldLayoutId id="2147483652" r:id="rId19"/>
    <p:sldLayoutId id="2147483655" r:id="rId20"/>
    <p:sldLayoutId id="2147483660" r:id="rId21"/>
    <p:sldLayoutId id="2147483657" r:id="rId22"/>
    <p:sldLayoutId id="2147483658" r:id="rId23"/>
    <p:sldLayoutId id="2147483712" r:id="rId24"/>
    <p:sldLayoutId id="2147483713" r:id="rId25"/>
    <p:sldLayoutId id="2147483714" r:id="rId26"/>
    <p:sldLayoutId id="2147483715" r:id="rId27"/>
    <p:sldLayoutId id="2147483756" r:id="rId28"/>
    <p:sldLayoutId id="2147483717" r:id="rId29"/>
    <p:sldLayoutId id="2147483718" r:id="rId30"/>
    <p:sldLayoutId id="2147483719" r:id="rId31"/>
    <p:sldLayoutId id="2147483720" r:id="rId32"/>
    <p:sldLayoutId id="2147483721" r:id="rId33"/>
    <p:sldLayoutId id="2147483722" r:id="rId34"/>
    <p:sldLayoutId id="2147483723" r:id="rId35"/>
    <p:sldLayoutId id="2147483724" r:id="rId36"/>
    <p:sldLayoutId id="2147483725" r:id="rId37"/>
    <p:sldLayoutId id="2147483726" r:id="rId38"/>
    <p:sldLayoutId id="2147483727" r:id="rId39"/>
    <p:sldLayoutId id="2147483728" r:id="rId40"/>
    <p:sldLayoutId id="2147483762" r:id="rId41"/>
    <p:sldLayoutId id="2147483757" r:id="rId42"/>
    <p:sldLayoutId id="2147483759" r:id="rId43"/>
    <p:sldLayoutId id="2147483760" r:id="rId44"/>
    <p:sldLayoutId id="2147483761" r:id="rId4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41.xml" Type="http://schemas.openxmlformats.org/officeDocument/2006/relationships/slideLayout"/><Relationship Id="rId4" Target="../media/image7.pn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charts/chart2.xml" Type="http://schemas.openxmlformats.org/officeDocument/2006/relationships/chart"/><Relationship Id="rId2" Target="../charts/chart1.xml" Type="http://schemas.openxmlformats.org/officeDocument/2006/relationships/chart"/><Relationship Id="rId1" Target="../slideLayouts/slideLayout22.xml" Type="http://schemas.openxmlformats.org/officeDocument/2006/relationships/slideLayout"/><Relationship Id="rId5" Target="../media/image1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2.xml"/></Relationships>
</file>

<file path=ppt/slides/_rels/slide35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36.xml.rels><?xml version="1.0" encoding="UTF-8" standalone="yes" ?><Relationships xmlns="http://schemas.openxmlformats.org/package/2006/relationships"><Relationship Id="rId2" Target="../media/image22.jpeg" Type="http://schemas.openxmlformats.org/officeDocument/2006/relationships/image"/><Relationship Id="rId1" Target="../slideLayouts/slideLayout22.xml" Type="http://schemas.openxmlformats.org/officeDocument/2006/relationships/slideLayout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76291D-D49D-B34D-9218-64FD41E926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Christine Kremer, </a:t>
            </a:r>
            <a:r>
              <a:rPr lang="sv-S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associate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professor</a:t>
            </a:r>
            <a:b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sv-S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Department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of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sv-S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Neurology</a:t>
            </a:r>
            <a:b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</a:b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Skåne University Hospital Malmö/Lund,  </a:t>
            </a:r>
            <a:r>
              <a:rPr lang="sv-SE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Department</a:t>
            </a: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Clinical Sciences Lund University, Sweden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A11A8D-6131-A743-BCD8-ADEAFF896A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41452"/>
            <a:ext cx="12054980" cy="1321881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treatment gaps: men vs. women</a:t>
            </a:r>
          </a:p>
        </p:txBody>
      </p:sp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672" y="4947558"/>
            <a:ext cx="2424333" cy="1885647"/>
          </a:xfrm>
          <a:prstGeom prst="rect">
            <a:avLst/>
          </a:prstGeom>
        </p:spPr>
      </p:pic>
      <p:pic>
        <p:nvPicPr>
          <p:cNvPr id="6" name="Picture 11">
            <a:extLst>
              <a:ext uri="{FF2B5EF4-FFF2-40B4-BE49-F238E27FC236}">
                <a16:creationId xmlns:a16="http://schemas.microsoft.com/office/drawing/2014/main" id="{8D2D7372-7591-423A-AF28-52AB584883AC}"/>
              </a:ext>
            </a:extLst>
          </p:cNvPr>
          <p:cNvPicPr/>
          <p:nvPr/>
        </p:nvPicPr>
        <p:blipFill>
          <a:blip r:embed="rId3"/>
          <a:srcRect l="26237" t="9015" r="27974"/>
          <a:stretch/>
        </p:blipFill>
        <p:spPr>
          <a:xfrm>
            <a:off x="83057" y="5592310"/>
            <a:ext cx="1320517" cy="1237668"/>
          </a:xfrm>
          <a:prstGeom prst="rect">
            <a:avLst/>
          </a:prstGeom>
          <a:ln>
            <a:noFill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50651CDC-899B-4D44-A132-53F524820A49}"/>
              </a:ext>
            </a:extLst>
          </p:cNvPr>
          <p:cNvPicPr/>
          <p:nvPr/>
        </p:nvPicPr>
        <p:blipFill>
          <a:blip r:embed="rId4"/>
          <a:stretch/>
        </p:blipFill>
        <p:spPr>
          <a:xfrm>
            <a:off x="11028021" y="5511076"/>
            <a:ext cx="1130642" cy="1318902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840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</a:t>
            </a:r>
            <a:r>
              <a:rPr lang="sv-SE" dirty="0" err="1"/>
              <a:t>Ischemic</a:t>
            </a:r>
            <a:r>
              <a:rPr lang="sv-SE" dirty="0"/>
              <a:t> Stroke </a:t>
            </a:r>
            <a:r>
              <a:rPr lang="sv-SE" dirty="0" err="1"/>
              <a:t>etiology</a:t>
            </a:r>
            <a:r>
              <a:rPr lang="sv-SE" dirty="0"/>
              <a:t> age - </a:t>
            </a:r>
            <a:r>
              <a:rPr lang="sv-SE" dirty="0" err="1"/>
              <a:t>dependent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214709" y="6149107"/>
            <a:ext cx="10281841" cy="619166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nl-NL" sz="2000" dirty="0" err="1">
                <a:latin typeface="Times New Roman" charset="0"/>
                <a:ea typeface="Times New Roman" charset="0"/>
                <a:cs typeface="Times New Roman" charset="0"/>
              </a:rPr>
              <a:t>Sex</a:t>
            </a:r>
            <a:r>
              <a:rPr lang="nl-NL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2000" dirty="0" err="1">
                <a:latin typeface="Times New Roman" charset="0"/>
                <a:ea typeface="Times New Roman" charset="0"/>
                <a:cs typeface="Times New Roman" charset="0"/>
              </a:rPr>
              <a:t>Differences</a:t>
            </a:r>
            <a:r>
              <a:rPr lang="nl-NL" sz="2000" dirty="0">
                <a:latin typeface="Times New Roman" charset="0"/>
                <a:ea typeface="Times New Roman" charset="0"/>
                <a:cs typeface="Times New Roman" charset="0"/>
              </a:rPr>
              <a:t> in First-Ever Acute </a:t>
            </a:r>
            <a:r>
              <a:rPr lang="nl-NL" sz="2000" dirty="0" err="1">
                <a:latin typeface="Times New Roman" charset="0"/>
                <a:ea typeface="Times New Roman" charset="0"/>
                <a:cs typeface="Times New Roman" charset="0"/>
              </a:rPr>
              <a:t>Stroke</a:t>
            </a:r>
            <a:r>
              <a:rPr lang="nl-NL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marL="0" indent="0">
              <a:buNone/>
            </a:pPr>
            <a:r>
              <a:rPr lang="sv-SE" sz="2000" dirty="0" err="1">
                <a:latin typeface="Times New Roman" charset="0"/>
                <a:ea typeface="Times New Roman" charset="0"/>
                <a:cs typeface="Times New Roman" charset="0"/>
              </a:rPr>
              <a:t>Roquer</a:t>
            </a:r>
            <a:r>
              <a:rPr lang="sv-SE" sz="2000" dirty="0">
                <a:latin typeface="Times New Roman" charset="0"/>
                <a:ea typeface="Times New Roman" charset="0"/>
                <a:cs typeface="Times New Roman" charset="0"/>
              </a:rPr>
              <a:t> et al</a:t>
            </a:r>
            <a:r>
              <a:rPr lang="nl-NL" sz="2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nl-NL" sz="2000" dirty="0" err="1">
                <a:latin typeface="Times New Roman" charset="0"/>
                <a:ea typeface="Times New Roman" charset="0"/>
                <a:cs typeface="Times New Roman" charset="0"/>
              </a:rPr>
              <a:t>Stroke</a:t>
            </a:r>
            <a:r>
              <a:rPr lang="nl-NL" sz="2000" dirty="0">
                <a:latin typeface="Times New Roman" charset="0"/>
                <a:ea typeface="Times New Roman" charset="0"/>
                <a:cs typeface="Times New Roman" charset="0"/>
              </a:rPr>
              <a:t>. 2003;34:1581-1585.</a:t>
            </a:r>
          </a:p>
          <a:p>
            <a:pPr marL="0" indent="0">
              <a:buNone/>
            </a:pPr>
            <a:r>
              <a:rPr lang="nl-NL" b="1" dirty="0"/>
              <a:t> </a:t>
            </a:r>
            <a:endParaRPr lang="nl-NL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606648489"/>
              </p:ext>
            </p:extLst>
          </p:nvPr>
        </p:nvGraphicFramePr>
        <p:xfrm>
          <a:off x="3070371" y="1762125"/>
          <a:ext cx="6543412" cy="43869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62309361"/>
              </p:ext>
            </p:extLst>
          </p:nvPr>
        </p:nvGraphicFramePr>
        <p:xfrm>
          <a:off x="214710" y="1856608"/>
          <a:ext cx="2598341" cy="16866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009015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Textfeld 5"/>
          <p:cNvSpPr txBox="1"/>
          <p:nvPr/>
        </p:nvSpPr>
        <p:spPr>
          <a:xfrm>
            <a:off x="3295608" y="2098960"/>
            <a:ext cx="829310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Older</a:t>
            </a:r>
            <a:endParaRPr lang="de-D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Cardioembolic</a:t>
            </a:r>
            <a:r>
              <a:rPr lang="de-DE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atherosclerosis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</a:p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Lacunar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endParaRPr lang="de-DE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Younger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related</a:t>
            </a:r>
            <a:r>
              <a:rPr lang="de-DE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hormonal </a:t>
            </a:r>
            <a:r>
              <a:rPr lang="de-DE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de-DE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Cardioembolic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atherosclerosis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Unknown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embolic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source</a:t>
            </a:r>
          </a:p>
          <a:p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Venous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de-DE" sz="2800" dirty="0">
              <a:solidFill>
                <a:schemeClr val="tx2"/>
              </a:solidFill>
            </a:endParaRPr>
          </a:p>
          <a:p>
            <a:endParaRPr lang="de-DE" sz="2800" dirty="0">
              <a:solidFill>
                <a:schemeClr val="tx2"/>
              </a:solidFill>
            </a:endParaRPr>
          </a:p>
          <a:p>
            <a:endParaRPr lang="de-DE" dirty="0"/>
          </a:p>
        </p:txBody>
      </p:sp>
      <p:pic>
        <p:nvPicPr>
          <p:cNvPr id="8" name="Bild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5029" y="2657060"/>
            <a:ext cx="278210" cy="373641"/>
          </a:xfrm>
          <a:prstGeom prst="rect">
            <a:avLst/>
          </a:prstGeom>
        </p:spPr>
      </p:pic>
      <p:pic>
        <p:nvPicPr>
          <p:cNvPr id="9" name="Bild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53239" y="2657059"/>
            <a:ext cx="279400" cy="381551"/>
          </a:xfrm>
          <a:prstGeom prst="rect">
            <a:avLst/>
          </a:prstGeom>
        </p:spPr>
      </p:pic>
      <p:pic>
        <p:nvPicPr>
          <p:cNvPr id="10" name="Bild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72784" y="5177868"/>
            <a:ext cx="448043" cy="346171"/>
          </a:xfrm>
          <a:prstGeom prst="rect">
            <a:avLst/>
          </a:prstGeom>
        </p:spPr>
      </p:pic>
      <p:pic>
        <p:nvPicPr>
          <p:cNvPr id="11" name="Bild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1327" y="5560543"/>
            <a:ext cx="468187" cy="360271"/>
          </a:xfrm>
          <a:prstGeom prst="rect">
            <a:avLst/>
          </a:prstGeom>
        </p:spPr>
      </p:pic>
      <p:pic>
        <p:nvPicPr>
          <p:cNvPr id="13" name="Bild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2840" y="4732751"/>
            <a:ext cx="441064" cy="364207"/>
          </a:xfrm>
          <a:prstGeom prst="rect">
            <a:avLst/>
          </a:prstGeom>
        </p:spPr>
      </p:pic>
      <p:pic>
        <p:nvPicPr>
          <p:cNvPr id="14" name="Bild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06287" y="3413333"/>
            <a:ext cx="399534" cy="378246"/>
          </a:xfrm>
          <a:prstGeom prst="rect">
            <a:avLst/>
          </a:prstGeom>
        </p:spPr>
      </p:pic>
      <p:pic>
        <p:nvPicPr>
          <p:cNvPr id="15" name="Bild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13109" y="3426707"/>
            <a:ext cx="381214" cy="364872"/>
          </a:xfrm>
          <a:prstGeom prst="rect">
            <a:avLst/>
          </a:prstGeom>
        </p:spPr>
      </p:pic>
      <p:pic>
        <p:nvPicPr>
          <p:cNvPr id="16" name="Bild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369" y="6030701"/>
            <a:ext cx="324863" cy="355843"/>
          </a:xfrm>
          <a:prstGeom prst="rect">
            <a:avLst/>
          </a:prstGeom>
        </p:spPr>
      </p:pic>
      <p:pic>
        <p:nvPicPr>
          <p:cNvPr id="17" name="Bild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650" y="6024013"/>
            <a:ext cx="254134" cy="373641"/>
          </a:xfrm>
          <a:prstGeom prst="rect">
            <a:avLst/>
          </a:prstGeom>
        </p:spPr>
      </p:pic>
      <p:pic>
        <p:nvPicPr>
          <p:cNvPr id="18" name="Bild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5857" y="6038611"/>
            <a:ext cx="267512" cy="373641"/>
          </a:xfrm>
          <a:prstGeom prst="rect">
            <a:avLst/>
          </a:prstGeom>
        </p:spPr>
      </p:pic>
      <p:pic>
        <p:nvPicPr>
          <p:cNvPr id="19" name="Bild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905990" y="4817331"/>
            <a:ext cx="314594" cy="360537"/>
          </a:xfrm>
          <a:prstGeom prst="rect">
            <a:avLst/>
          </a:prstGeom>
        </p:spPr>
      </p:pic>
      <p:pic>
        <p:nvPicPr>
          <p:cNvPr id="21" name="Bild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10559" y="2544934"/>
            <a:ext cx="381214" cy="360271"/>
          </a:xfrm>
          <a:prstGeom prst="rect">
            <a:avLst/>
          </a:prstGeom>
        </p:spPr>
      </p:pic>
      <p:pic>
        <p:nvPicPr>
          <p:cNvPr id="23" name="Bild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453595" y="5668637"/>
            <a:ext cx="371468" cy="383750"/>
          </a:xfrm>
          <a:prstGeom prst="rect">
            <a:avLst/>
          </a:prstGeom>
        </p:spPr>
      </p:pic>
      <p:pic>
        <p:nvPicPr>
          <p:cNvPr id="24" name="Bild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14598" y="3419475"/>
            <a:ext cx="339685" cy="375694"/>
          </a:xfrm>
          <a:prstGeom prst="rect">
            <a:avLst/>
          </a:prstGeom>
        </p:spPr>
      </p:pic>
      <p:pic>
        <p:nvPicPr>
          <p:cNvPr id="25" name="Bild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454767" y="3519588"/>
            <a:ext cx="339685" cy="397826"/>
          </a:xfrm>
          <a:prstGeom prst="rect">
            <a:avLst/>
          </a:prstGeom>
        </p:spPr>
      </p:pic>
      <p:pic>
        <p:nvPicPr>
          <p:cNvPr id="26" name="Bild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42158" y="2967457"/>
            <a:ext cx="448876" cy="393630"/>
          </a:xfrm>
          <a:prstGeom prst="rect">
            <a:avLst/>
          </a:prstGeom>
        </p:spPr>
      </p:pic>
      <p:pic>
        <p:nvPicPr>
          <p:cNvPr id="27" name="Bild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9736" y="2981992"/>
            <a:ext cx="480027" cy="379096"/>
          </a:xfrm>
          <a:prstGeom prst="rect">
            <a:avLst/>
          </a:prstGeom>
        </p:spPr>
      </p:pic>
      <p:pic>
        <p:nvPicPr>
          <p:cNvPr id="28" name="Bild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89882" y="3066903"/>
            <a:ext cx="339685" cy="423218"/>
          </a:xfrm>
          <a:prstGeom prst="rect">
            <a:avLst/>
          </a:prstGeom>
        </p:spPr>
      </p:pic>
      <p:pic>
        <p:nvPicPr>
          <p:cNvPr id="29" name="Bild 2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0487" y="5192225"/>
            <a:ext cx="294482" cy="3683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2021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88" y="6207046"/>
            <a:ext cx="1256632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0" y="1324132"/>
            <a:ext cx="7783937" cy="418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88800" y="5955719"/>
            <a:ext cx="3907767" cy="2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1086" b="1">
                <a:latin typeface="Arial" charset="0"/>
              </a:rPr>
              <a:t>Alex Förster et al. Stroke. 2009;40:2428-2432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25224" y="6594806"/>
            <a:ext cx="3614792" cy="34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905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25720013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256556"/>
            <a:ext cx="12158662" cy="1139825"/>
          </a:xfrm>
        </p:spPr>
        <p:txBody>
          <a:bodyPr/>
          <a:lstStyle/>
          <a:p>
            <a:pPr algn="ctr"/>
            <a:r>
              <a:rPr lang="sv-SE" dirty="0" err="1"/>
              <a:t>Younger</a:t>
            </a:r>
            <a:r>
              <a:rPr lang="sv-SE" dirty="0"/>
              <a:t> vs. </a:t>
            </a:r>
            <a:r>
              <a:rPr lang="sv-SE" dirty="0" err="1"/>
              <a:t>older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vs. men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-6350" y="1549401"/>
            <a:ext cx="11849100" cy="385766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Hormonal (</a:t>
            </a:r>
            <a:r>
              <a:rPr lang="sv-SE" sz="2800" dirty="0" err="1"/>
              <a:t>estrogen</a:t>
            </a:r>
            <a:r>
              <a:rPr lang="sv-SE" sz="2800" dirty="0"/>
              <a:t>) </a:t>
            </a:r>
            <a:r>
              <a:rPr lang="sv-SE" sz="2800" dirty="0" err="1"/>
              <a:t>therapy</a:t>
            </a:r>
            <a:r>
              <a:rPr lang="sv-SE" sz="2800" dirty="0"/>
              <a:t> - </a:t>
            </a:r>
            <a:r>
              <a:rPr lang="sv-SE" sz="2800" dirty="0" err="1"/>
              <a:t>dose-dependant</a:t>
            </a:r>
            <a:r>
              <a:rPr lang="sv-SE" sz="2800" dirty="0"/>
              <a:t> </a:t>
            </a:r>
            <a:r>
              <a:rPr lang="sv-SE" sz="2800" baseline="30000" dirty="0"/>
              <a:t>1</a:t>
            </a:r>
            <a:r>
              <a:rPr lang="sv-SE" sz="2800" dirty="0"/>
              <a:t>(smoking/</a:t>
            </a:r>
            <a:r>
              <a:rPr lang="sv-SE" sz="2800" dirty="0" err="1"/>
              <a:t>migraine</a:t>
            </a:r>
            <a:r>
              <a:rPr lang="sv-SE" sz="2800" dirty="0"/>
              <a:t>)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/>
              <a:t>Cerebral </a:t>
            </a:r>
            <a:r>
              <a:rPr lang="sv-SE" sz="2800" dirty="0" err="1"/>
              <a:t>venous</a:t>
            </a:r>
            <a:r>
              <a:rPr lang="sv-SE" sz="2800" dirty="0"/>
              <a:t> </a:t>
            </a:r>
            <a:r>
              <a:rPr lang="sv-SE" sz="2800" dirty="0" err="1"/>
              <a:t>thrombosis</a:t>
            </a:r>
            <a:r>
              <a:rPr lang="sv-SE" sz="2800" dirty="0"/>
              <a:t> – </a:t>
            </a:r>
            <a:r>
              <a:rPr lang="sv-SE" sz="2800" dirty="0" err="1"/>
              <a:t>Puerperium</a:t>
            </a:r>
            <a:r>
              <a:rPr lang="sv-SE" sz="2800" dirty="0"/>
              <a:t> - </a:t>
            </a:r>
            <a:r>
              <a:rPr lang="sv-SE" sz="2800" dirty="0" err="1"/>
              <a:t>obesity</a:t>
            </a:r>
            <a:r>
              <a:rPr lang="sv-SE" sz="2800" dirty="0"/>
              <a:t>, hormonal </a:t>
            </a:r>
            <a:r>
              <a:rPr lang="sv-SE" sz="2800" dirty="0" err="1"/>
              <a:t>therapy</a:t>
            </a:r>
            <a:r>
              <a:rPr lang="sv-SE" sz="2800" dirty="0"/>
              <a:t> </a:t>
            </a:r>
            <a:r>
              <a:rPr lang="sv-SE" sz="2800" baseline="30000" dirty="0"/>
              <a:t>2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800" dirty="0" err="1"/>
              <a:t>Migraine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aura - </a:t>
            </a:r>
            <a:r>
              <a:rPr lang="sv-SE" sz="2800" dirty="0" err="1"/>
              <a:t>migraineous</a:t>
            </a:r>
            <a:r>
              <a:rPr lang="sv-SE" sz="2800" dirty="0"/>
              <a:t> stroke? </a:t>
            </a:r>
            <a:r>
              <a:rPr lang="sv-SE" sz="2800" baseline="30000" dirty="0"/>
              <a:t>3 </a:t>
            </a:r>
            <a:r>
              <a:rPr lang="sv-SE" sz="2800" dirty="0"/>
              <a:t>(</a:t>
            </a:r>
            <a:r>
              <a:rPr lang="sv-SE" sz="2800" dirty="0" err="1"/>
              <a:t>posterior</a:t>
            </a:r>
            <a:r>
              <a:rPr lang="sv-SE" sz="2800" dirty="0"/>
              <a:t> </a:t>
            </a:r>
            <a:r>
              <a:rPr lang="sv-SE" sz="2800" dirty="0" err="1"/>
              <a:t>circulation</a:t>
            </a:r>
            <a:r>
              <a:rPr lang="sv-SE" sz="2800" dirty="0"/>
              <a:t>)</a:t>
            </a:r>
          </a:p>
          <a:p>
            <a:endParaRPr lang="sv-SE" sz="2800" dirty="0"/>
          </a:p>
          <a:p>
            <a:r>
              <a:rPr lang="sv-SE" sz="2800" dirty="0" err="1"/>
              <a:t>Reversible</a:t>
            </a:r>
            <a:r>
              <a:rPr lang="sv-SE" sz="2800" dirty="0"/>
              <a:t> </a:t>
            </a:r>
            <a:r>
              <a:rPr lang="sv-SE" sz="2800" dirty="0" err="1"/>
              <a:t>vasoconstriction</a:t>
            </a:r>
            <a:r>
              <a:rPr lang="sv-SE" sz="2800" dirty="0"/>
              <a:t> </a:t>
            </a:r>
            <a:r>
              <a:rPr lang="sv-SE" sz="2800" dirty="0" err="1"/>
              <a:t>syndrome</a:t>
            </a:r>
            <a:r>
              <a:rPr lang="sv-SE" sz="2800" dirty="0"/>
              <a:t> (SAH/Stroke)</a:t>
            </a:r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  <a:p>
            <a:pPr marL="0" indent="0">
              <a:buNone/>
            </a:pPr>
            <a:endParaRPr lang="sv-SE" sz="2800" dirty="0"/>
          </a:p>
        </p:txBody>
      </p:sp>
      <p:sp>
        <p:nvSpPr>
          <p:cNvPr id="4" name="Textfeld 3"/>
          <p:cNvSpPr txBox="1"/>
          <p:nvPr/>
        </p:nvSpPr>
        <p:spPr>
          <a:xfrm>
            <a:off x="131764" y="5684788"/>
            <a:ext cx="1112678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Roach RE et al Cochrane Database of Systematic Reviews 2015;</a:t>
            </a:r>
            <a:r>
              <a:rPr lang="en-US" baseline="30000" dirty="0"/>
              <a:t>2</a:t>
            </a:r>
            <a:r>
              <a:rPr lang="en-US" dirty="0"/>
              <a:t>Zuurbier S et al J</a:t>
            </a:r>
            <a:r>
              <a:rPr lang="de-DE" dirty="0"/>
              <a:t>AMA </a:t>
            </a:r>
            <a:r>
              <a:rPr lang="de-DE" dirty="0" err="1"/>
              <a:t>Neurol</a:t>
            </a:r>
            <a:r>
              <a:rPr lang="de-DE" dirty="0"/>
              <a:t>.</a:t>
            </a:r>
            <a:r>
              <a:rPr lang="en-US" b="1" i="0" dirty="0">
                <a:effectLst/>
                <a:latin typeface="BlinkMacSystemFont"/>
              </a:rPr>
              <a:t> </a:t>
            </a:r>
            <a:r>
              <a:rPr lang="en-US" b="0" i="0" dirty="0">
                <a:effectLst/>
                <a:latin typeface="BlinkMacSystemFont"/>
              </a:rPr>
              <a:t>2016 May 1;73(5):579-84</a:t>
            </a:r>
            <a:r>
              <a:rPr lang="de-DE" dirty="0"/>
              <a:t>. </a:t>
            </a:r>
            <a:r>
              <a:rPr lang="de-DE" baseline="30000" dirty="0"/>
              <a:t>3 </a:t>
            </a:r>
            <a:r>
              <a:rPr lang="de-DE" dirty="0"/>
              <a:t>K. </a:t>
            </a:r>
            <a:r>
              <a:rPr lang="de-DE" dirty="0" err="1"/>
              <a:t>Laurell</a:t>
            </a:r>
            <a:r>
              <a:rPr lang="de-DE" dirty="0"/>
              <a:t> et al</a:t>
            </a:r>
            <a:r>
              <a:rPr lang="en-US" dirty="0"/>
              <a:t> </a:t>
            </a:r>
            <a:r>
              <a:rPr lang="en-US" dirty="0" err="1"/>
              <a:t>Eur</a:t>
            </a:r>
            <a:r>
              <a:rPr lang="en-US" dirty="0"/>
              <a:t> J </a:t>
            </a:r>
            <a:r>
              <a:rPr lang="en-US" dirty="0" err="1"/>
              <a:t>Neurol</a:t>
            </a:r>
            <a:r>
              <a:rPr lang="en-US" dirty="0"/>
              <a:t> 2011;18: 1220–1226; Anne </a:t>
            </a:r>
            <a:r>
              <a:rPr lang="en-US" dirty="0" err="1"/>
              <a:t>Ducros</a:t>
            </a:r>
            <a:r>
              <a:rPr lang="en-US" dirty="0"/>
              <a:t> et al. Brain 2007, 130: 3091-3101. </a:t>
            </a:r>
          </a:p>
          <a:p>
            <a:r>
              <a:rPr lang="en-US" dirty="0"/>
              <a:t> </a:t>
            </a:r>
          </a:p>
          <a:p>
            <a:endParaRPr lang="en-US" dirty="0">
              <a:solidFill>
                <a:schemeClr val="tx2"/>
              </a:solidFill>
            </a:endParaRPr>
          </a:p>
          <a:p>
            <a:r>
              <a:rPr lang="en-US" dirty="0"/>
              <a:t> </a:t>
            </a:r>
          </a:p>
          <a:p>
            <a:r>
              <a:rPr lang="en-US" dirty="0">
                <a:solidFill>
                  <a:schemeClr val="tx2"/>
                </a:solidFill>
              </a:rPr>
              <a:t> </a:t>
            </a:r>
          </a:p>
          <a:p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482258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0" y="445205"/>
            <a:ext cx="12158663" cy="4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r>
              <a:rPr lang="en-GB" altLang="de-DE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 of stroke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88" y="6207046"/>
            <a:ext cx="1256632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0" y="1166156"/>
            <a:ext cx="7783937" cy="45008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88800" y="5955719"/>
            <a:ext cx="3907767" cy="2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1086" b="1">
                <a:latin typeface="Arial" charset="0"/>
              </a:rPr>
              <a:t>Alex Förster et al. Stroke. 2009;40:2428-2432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6925224" y="6594806"/>
            <a:ext cx="3614792" cy="34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905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7278652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anterior</a:t>
            </a:r>
            <a:r>
              <a:rPr lang="sv-SE" dirty="0"/>
              <a:t> vs. </a:t>
            </a:r>
            <a:r>
              <a:rPr lang="sv-SE" dirty="0" err="1"/>
              <a:t>posterior</a:t>
            </a:r>
            <a:r>
              <a:rPr lang="sv-SE" dirty="0"/>
              <a:t> </a:t>
            </a:r>
            <a:r>
              <a:rPr lang="sv-SE" dirty="0" err="1"/>
              <a:t>circulation</a:t>
            </a:r>
            <a:r>
              <a:rPr lang="sv-SE" dirty="0"/>
              <a:t> strokes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chart" sz="quarter" idx="10"/>
            <p:extLst>
              <p:ext uri="{D42A27DB-BD31-4B8C-83A1-F6EECF244321}">
                <p14:modId xmlns:p14="http://schemas.microsoft.com/office/powerpoint/2010/main" val="1479972151"/>
              </p:ext>
            </p:extLst>
          </p:nvPr>
        </p:nvGraphicFramePr>
        <p:xfrm>
          <a:off x="892176" y="1762125"/>
          <a:ext cx="4854575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897337295"/>
              </p:ext>
            </p:extLst>
          </p:nvPr>
        </p:nvGraphicFramePr>
        <p:xfrm>
          <a:off x="214710" y="1856608"/>
          <a:ext cx="4204891" cy="26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009015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1377950" y="1762126"/>
            <a:ext cx="101092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Anterior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embolic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Women &gt;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Posterior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circulation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embolic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lacunar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Men</a:t>
            </a:r>
            <a:r>
              <a:rPr lang="de-DE" sz="3600" dirty="0">
                <a:latin typeface="Arial" panose="020B0604020202020204" pitchFamily="34" charset="0"/>
                <a:cs typeface="Arial" panose="020B0604020202020204" pitchFamily="34" charset="0"/>
              </a:rPr>
              <a:t> &gt; </a:t>
            </a:r>
            <a:r>
              <a:rPr lang="de-DE" sz="36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de-DE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F59139A-685C-4CD9-88B1-AF0A806B3845}"/>
              </a:ext>
            </a:extLst>
          </p:cNvPr>
          <p:cNvSpPr txBox="1"/>
          <p:nvPr/>
        </p:nvSpPr>
        <p:spPr>
          <a:xfrm>
            <a:off x="383262" y="6212761"/>
            <a:ext cx="119714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 Frid et al J </a:t>
            </a:r>
            <a:r>
              <a:rPr lang="sv-SE" dirty="0" err="1"/>
              <a:t>Neurol</a:t>
            </a:r>
            <a:r>
              <a:rPr lang="sv-SE" dirty="0"/>
              <a:t>. 2020 Mar;267(3):649-658</a:t>
            </a:r>
          </a:p>
        </p:txBody>
      </p:sp>
    </p:spTree>
    <p:extLst>
      <p:ext uri="{BB962C8B-B14F-4D97-AF65-F5344CB8AC3E}">
        <p14:creationId xmlns:p14="http://schemas.microsoft.com/office/powerpoint/2010/main" val="29363517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30546"/>
            <a:ext cx="11276435" cy="1206499"/>
          </a:xfrm>
        </p:spPr>
        <p:txBody>
          <a:bodyPr/>
          <a:lstStyle/>
          <a:p>
            <a:pPr algn="ctr"/>
            <a:r>
              <a:rPr lang="sv-SE" dirty="0">
                <a:solidFill>
                  <a:srgbClr val="000000"/>
                </a:solidFill>
              </a:rPr>
              <a:t>  Stroke risk </a:t>
            </a:r>
            <a:r>
              <a:rPr lang="sv-SE" dirty="0" err="1">
                <a:solidFill>
                  <a:srgbClr val="000000"/>
                </a:solidFill>
              </a:rPr>
              <a:t>factors</a:t>
            </a:r>
            <a:r>
              <a:rPr lang="sv-SE" dirty="0">
                <a:solidFill>
                  <a:srgbClr val="000000"/>
                </a:solidFill>
              </a:rPr>
              <a:t> -  </a:t>
            </a:r>
            <a:r>
              <a:rPr lang="sv-SE" dirty="0" err="1">
                <a:solidFill>
                  <a:srgbClr val="000000"/>
                </a:solidFill>
              </a:rPr>
              <a:t>modifiable</a:t>
            </a:r>
            <a:r>
              <a:rPr lang="sv-SE" dirty="0">
                <a:solidFill>
                  <a:srgbClr val="000000"/>
                </a:solidFill>
              </a:rPr>
              <a:t>  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chart" sz="quarter" idx="10"/>
          </p:nvPr>
        </p:nvGraphicFramePr>
        <p:xfrm>
          <a:off x="892176" y="1762125"/>
          <a:ext cx="4854575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710" y="1856608"/>
          <a:ext cx="4204891" cy="26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009015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892176" y="1264147"/>
            <a:ext cx="1154626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Blood </a:t>
            </a:r>
            <a:r>
              <a:rPr lang="de-DE" sz="2400" dirty="0" err="1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pressure</a:t>
            </a:r>
            <a:r>
              <a:rPr lang="de-DE" sz="2400" dirty="0">
                <a:solidFill>
                  <a:srgbClr val="00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Diabetes </a:t>
            </a:r>
          </a:p>
          <a:p>
            <a:endParaRPr lang="de-DE" sz="2400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Metabolic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  <a:r>
              <a:rPr lang="de-DE" sz="2400" dirty="0" err="1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syndrome</a:t>
            </a: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endParaRPr lang="de-DE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 err="1"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Dyslipedemia</a:t>
            </a:r>
            <a:endParaRPr lang="de-DE" sz="2400" dirty="0"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sz="2400" dirty="0">
              <a:solidFill>
                <a:srgbClr val="FF0000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400" dirty="0">
                <a:solidFill>
                  <a:srgbClr val="FF0000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Smoking</a:t>
            </a:r>
          </a:p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  <a:p>
            <a:endParaRPr lang="en-US" sz="1200" dirty="0">
              <a:solidFill>
                <a:srgbClr val="32323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200" dirty="0">
                <a:solidFill>
                  <a:srgbClr val="3232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Madsen et al, Focused update- Impact of conventional risk factors on stroke in women: an update </a:t>
            </a:r>
            <a:r>
              <a:rPr lang="en-US" sz="1200" b="0" i="0" u="none" strike="noStrike" dirty="0">
                <a:solidFill>
                  <a:srgbClr val="32323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Stroke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2018;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49, 3 : 536-542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de-DE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558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0012F17-2034-4931-A69B-8298D64104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556"/>
            <a:ext cx="11253146" cy="1139825"/>
          </a:xfrm>
        </p:spPr>
        <p:txBody>
          <a:bodyPr/>
          <a:lstStyle/>
          <a:p>
            <a:pPr algn="ctr"/>
            <a:r>
              <a:rPr lang="sv-SE" dirty="0"/>
              <a:t>Risk </a:t>
            </a:r>
            <a:r>
              <a:rPr lang="sv-SE" dirty="0" err="1"/>
              <a:t>factors</a:t>
            </a:r>
            <a:r>
              <a:rPr lang="sv-SE" dirty="0"/>
              <a:t> not-</a:t>
            </a:r>
            <a:r>
              <a:rPr lang="sv-SE" dirty="0" err="1"/>
              <a:t>modifiable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3F7B3DC-41A4-44C7-85E4-B00209F528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180" y="1945069"/>
            <a:ext cx="10372302" cy="3563159"/>
          </a:xfrm>
        </p:spPr>
        <p:txBody>
          <a:bodyPr/>
          <a:lstStyle/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post-</a:t>
            </a:r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partum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Migraine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w/ aura</a:t>
            </a:r>
          </a:p>
          <a:p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Atrial</a:t>
            </a:r>
            <a:r>
              <a:rPr lang="sv-SE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fibrillation</a:t>
            </a: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Post-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menopausal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Hormonal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replacement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therapy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sv-SE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086742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>
            <a:extLst>
              <a:ext uri="{FF2B5EF4-FFF2-40B4-BE49-F238E27FC236}">
                <a16:creationId xmlns:a16="http://schemas.microsoft.com/office/drawing/2014/main" id="{7B834E18-5AFD-4916-85D6-B53F096FE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018" y="1110179"/>
            <a:ext cx="8842818" cy="452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4" name="Picture 2">
            <a:extLst>
              <a:ext uri="{FF2B5EF4-FFF2-40B4-BE49-F238E27FC236}">
                <a16:creationId xmlns:a16="http://schemas.microsoft.com/office/drawing/2014/main" id="{DEE9A3CE-774F-41F5-ADFD-4365A723B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6" y="6018910"/>
            <a:ext cx="359361" cy="473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5" name="Text Box 3">
            <a:extLst>
              <a:ext uri="{FF2B5EF4-FFF2-40B4-BE49-F238E27FC236}">
                <a16:creationId xmlns:a16="http://schemas.microsoft.com/office/drawing/2014/main" id="{4FEA8072-54A5-4F06-8575-7C1AD0BB33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04979" y="6153472"/>
            <a:ext cx="4397825" cy="59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900" tIns="46670" rIns="35900" bIns="46670" anchor="b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1097"/>
              <a:t>Dariush Mozaffarian. Circulation. Heart Disease and Stroke Statistics—2016 Update, Volume: 133, Issue: 4, Pages: e38-e360, DOI: (10.1161/CIR.0000000000000350) </a:t>
            </a:r>
          </a:p>
        </p:txBody>
      </p:sp>
      <p:sp>
        <p:nvSpPr>
          <p:cNvPr id="3076" name="Text Box 4">
            <a:extLst>
              <a:ext uri="{FF2B5EF4-FFF2-40B4-BE49-F238E27FC236}">
                <a16:creationId xmlns:a16="http://schemas.microsoft.com/office/drawing/2014/main" id="{5C5508B0-ACFD-45E4-B5E2-BCCE495C63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99638" y="5379341"/>
            <a:ext cx="3835827" cy="1367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35900" tIns="46670" rIns="35900" bIns="46670" anchor="b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sv-SE" sz="997"/>
              <a:t>© 2015 American Heart Association, Inc.</a:t>
            </a:r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19FCACB9-4C27-4185-BC54-23D74549486C}"/>
              </a:ext>
            </a:extLst>
          </p:cNvPr>
          <p:cNvSpPr txBox="1"/>
          <p:nvPr/>
        </p:nvSpPr>
        <p:spPr>
          <a:xfrm>
            <a:off x="0" y="353782"/>
            <a:ext cx="120885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 risk and co-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morbidities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Platshållare för innehåll 4">
            <a:extLst>
              <a:ext uri="{FF2B5EF4-FFF2-40B4-BE49-F238E27FC236}">
                <a16:creationId xmlns:a16="http://schemas.microsoft.com/office/drawing/2014/main" id="{2AF845ED-742D-456A-964E-CDCF7E2A91E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69319045"/>
              </p:ext>
            </p:extLst>
          </p:nvPr>
        </p:nvGraphicFramePr>
        <p:xfrm>
          <a:off x="553939" y="1453861"/>
          <a:ext cx="10386360" cy="3931228"/>
        </p:xfrm>
        <a:graphic>
          <a:graphicData uri="http://schemas.openxmlformats.org/drawingml/2006/table">
            <a:tbl>
              <a:tblPr/>
              <a:tblGrid>
                <a:gridCol w="2596590">
                  <a:extLst>
                    <a:ext uri="{9D8B030D-6E8A-4147-A177-3AD203B41FA5}">
                      <a16:colId xmlns:a16="http://schemas.microsoft.com/office/drawing/2014/main" val="741729507"/>
                    </a:ext>
                  </a:extLst>
                </a:gridCol>
                <a:gridCol w="2596590">
                  <a:extLst>
                    <a:ext uri="{9D8B030D-6E8A-4147-A177-3AD203B41FA5}">
                      <a16:colId xmlns:a16="http://schemas.microsoft.com/office/drawing/2014/main" val="1739065487"/>
                    </a:ext>
                  </a:extLst>
                </a:gridCol>
                <a:gridCol w="2596590">
                  <a:extLst>
                    <a:ext uri="{9D8B030D-6E8A-4147-A177-3AD203B41FA5}">
                      <a16:colId xmlns:a16="http://schemas.microsoft.com/office/drawing/2014/main" val="3129387902"/>
                    </a:ext>
                  </a:extLst>
                </a:gridCol>
                <a:gridCol w="2596590">
                  <a:extLst>
                    <a:ext uri="{9D8B030D-6E8A-4147-A177-3AD203B41FA5}">
                      <a16:colId xmlns:a16="http://schemas.microsoft.com/office/drawing/2014/main" val="746160566"/>
                    </a:ext>
                  </a:extLst>
                </a:gridCol>
              </a:tblGrid>
              <a:tr h="173773">
                <a:tc>
                  <a:txBody>
                    <a:bodyPr/>
                    <a:lstStyle/>
                    <a:p>
                      <a:pPr algn="l"/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Risk Factor</a:t>
                      </a:r>
                    </a:p>
                  </a:txBody>
                  <a:tcPr marL="43443" marR="43443" marT="21722" marB="21722" anchor="ctr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Prevalence</a:t>
                      </a:r>
                    </a:p>
                  </a:txBody>
                  <a:tcPr marL="43443" marR="43443" marT="21722" marB="21722" anchor="ctr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Association With IS</a:t>
                      </a:r>
                    </a:p>
                  </a:txBody>
                  <a:tcPr marL="43443" marR="43443" marT="21722" marB="21722" anchor="ctr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sv-SE" sz="1400" b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Treatment Disparity</a:t>
                      </a:r>
                    </a:p>
                  </a:txBody>
                  <a:tcPr marL="43443" marR="43443" marT="21722" marB="21722" anchor="ctr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9021826"/>
                  </a:ext>
                </a:extLst>
              </a:tr>
              <a:tr h="825422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Hypertension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in women (vs men) in younger age groups, higher in older age groups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in women (vs men) in younger age groups, higher in older age groups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 younger age groups, women more likely to have BP controlled; in older age groups, women less likely to have BP controlled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24520969"/>
                  </a:ext>
                </a:extLst>
              </a:tr>
              <a:tr h="434433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Dyslipidemia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conflict; either similar between sexes or lower in women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Lower in women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less likely to be on statins and have LDL controlled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7199951"/>
                  </a:ext>
                </a:extLst>
              </a:tr>
              <a:tr h="825422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Atrial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sv-SE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fibrillation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sv-SE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14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sv-SE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sv-S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less likely to be prescribed oral anticoagulants, less likely to have cardiac ablation, and receive lower doses of NOACs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66592025"/>
                  </a:ext>
                </a:extLst>
              </a:tr>
              <a:tr h="462933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Migraine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in women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sv-S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Unknown if migraine treatment reduces stroke risk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7554355"/>
                  </a:ext>
                </a:extLst>
              </a:tr>
              <a:tr h="434433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Diabetes mellitus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Similar women vs men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</a:t>
                      </a:r>
                      <a:r>
                        <a:rPr lang="sv-SE" sz="14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in </a:t>
                      </a:r>
                      <a:r>
                        <a:rPr lang="sv-SE" sz="14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</a:t>
                      </a:r>
                      <a:endParaRPr lang="sv-SE" sz="14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Data conflict on sex differences in meeting HbA1c goal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09297221"/>
                  </a:ext>
                </a:extLst>
              </a:tr>
              <a:tr h="434433">
                <a:tc>
                  <a:txBody>
                    <a:bodyPr/>
                    <a:lstStyle/>
                    <a:p>
                      <a:pPr algn="l"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 impairment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sv-SE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Higher in women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Unknown whether there is a sex difference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fontAlgn="t"/>
                      <a:r>
                        <a:rPr lang="en-US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Women less likely to be treated with antidementia drugs</a:t>
                      </a:r>
                    </a:p>
                  </a:txBody>
                  <a:tcPr marL="43443" marR="43443" marT="21722" marB="21722">
                    <a:lnL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2C2E3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891968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8BFB404D-021B-454F-BF86-F19499052B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101" y="605996"/>
            <a:ext cx="1176937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Sex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Differences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in Risk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Factor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Prevalence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Associations, and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Treatment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Disparities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,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Women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Compared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</a:t>
            </a:r>
            <a:r>
              <a:rPr kumimoji="0" lang="sv-SE" altLang="sv-SE" sz="1800" b="0" i="0" u="none" strike="noStrike" cap="none" normalizeH="0" baseline="0" dirty="0" err="1">
                <a:ln>
                  <a:noFill/>
                </a:ln>
                <a:effectLst/>
                <a:latin typeface="Arial" panose="020B0604020202020204" pitchFamily="34" charset="0"/>
              </a:rPr>
              <a:t>With</a:t>
            </a:r>
            <a:r>
              <a:rPr kumimoji="0" lang="sv-SE" altLang="sv-SE" sz="1800" b="0" i="0" u="none" strike="noStrike" cap="none" normalizeH="0" baseline="0" dirty="0">
                <a:ln>
                  <a:noFill/>
                </a:ln>
                <a:effectLst/>
                <a:latin typeface="Arial" panose="020B0604020202020204" pitchFamily="34" charset="0"/>
              </a:rPr>
              <a:t> Men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F52FF97E-A86C-45CD-B027-E85D2B5F251B}"/>
              </a:ext>
            </a:extLst>
          </p:cNvPr>
          <p:cNvSpPr txBox="1"/>
          <p:nvPr/>
        </p:nvSpPr>
        <p:spPr>
          <a:xfrm>
            <a:off x="679508" y="6090407"/>
            <a:ext cx="82060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32323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Madsen et al, Focused update- Impact of conventional risk factors on stroke in women: an update</a:t>
            </a:r>
          </a:p>
          <a:p>
            <a:r>
              <a:rPr lang="en-US" sz="1600" b="0" i="0" u="none" strike="noStrike" dirty="0">
                <a:solidFill>
                  <a:srgbClr val="32323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Stroke</a:t>
            </a:r>
            <a:r>
              <a:rPr lang="en-US" sz="16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2018; </a:t>
            </a:r>
            <a:r>
              <a:rPr lang="en-US" sz="1600" b="0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49, 3 : 536-542</a:t>
            </a:r>
            <a:endParaRPr lang="sv-SE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212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30546"/>
            <a:ext cx="12158663" cy="1206499"/>
          </a:xfrm>
        </p:spPr>
        <p:txBody>
          <a:bodyPr/>
          <a:lstStyle/>
          <a:p>
            <a:pPr algn="ctr"/>
            <a:r>
              <a:rPr lang="sv-SE" dirty="0"/>
              <a:t>Prognosis - </a:t>
            </a:r>
            <a:r>
              <a:rPr lang="sv-SE" dirty="0" err="1"/>
              <a:t>Outcome</a:t>
            </a:r>
            <a:r>
              <a:rPr lang="sv-SE" dirty="0"/>
              <a:t>   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chart" sz="quarter" idx="10"/>
          </p:nvPr>
        </p:nvGraphicFramePr>
        <p:xfrm>
          <a:off x="892176" y="1762125"/>
          <a:ext cx="4854575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710" y="1856608"/>
          <a:ext cx="4204891" cy="26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009015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703627" y="1011901"/>
            <a:ext cx="1181576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Post-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stroke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depression</a:t>
            </a: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Cognitive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impairment</a:t>
            </a: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Age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Social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factors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,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loneliness</a:t>
            </a: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„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unhappiness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stroke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“?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Stress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and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vascular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disease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Gall S et al :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Focused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update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Patient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Reported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measures</a:t>
            </a:r>
            <a:r>
              <a:rPr lang="sv-SE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Stroke </a:t>
            </a:r>
            <a:r>
              <a:rPr lang="sv-SE" i="0" u="none" strike="noStrike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2018;49:531–53</a:t>
            </a:r>
            <a:endParaRPr lang="de-DE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16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" y="256556"/>
            <a:ext cx="12158662" cy="1139825"/>
          </a:xfrm>
        </p:spPr>
        <p:txBody>
          <a:bodyPr/>
          <a:lstStyle/>
          <a:p>
            <a:pPr algn="ctr"/>
            <a:r>
              <a:rPr lang="sv-SE" dirty="0" err="1"/>
              <a:t>Why</a:t>
            </a:r>
            <a:r>
              <a:rPr lang="sv-SE" dirty="0"/>
              <a:t> </a:t>
            </a:r>
            <a:r>
              <a:rPr lang="sv-SE" dirty="0" err="1"/>
              <a:t>are</a:t>
            </a:r>
            <a:r>
              <a:rPr lang="sv-SE" dirty="0"/>
              <a:t> gender </a:t>
            </a:r>
            <a:r>
              <a:rPr lang="sv-SE" dirty="0" err="1"/>
              <a:t>differences</a:t>
            </a:r>
            <a:r>
              <a:rPr lang="sv-SE" dirty="0"/>
              <a:t> in stroke </a:t>
            </a:r>
            <a:r>
              <a:rPr lang="sv-SE" dirty="0" err="1"/>
              <a:t>important</a:t>
            </a:r>
            <a:r>
              <a:rPr lang="sv-SE" dirty="0"/>
              <a:t>?</a:t>
            </a:r>
          </a:p>
        </p:txBody>
      </p:sp>
      <p:sp>
        <p:nvSpPr>
          <p:cNvPr id="3" name="Underrubrik 2"/>
          <p:cNvSpPr>
            <a:spLocks noGrp="1"/>
          </p:cNvSpPr>
          <p:nvPr>
            <p:ph idx="1"/>
          </p:nvPr>
        </p:nvSpPr>
        <p:spPr>
          <a:xfrm>
            <a:off x="1149292" y="1726462"/>
            <a:ext cx="10109258" cy="4455293"/>
          </a:xfrm>
        </p:spPr>
        <p:txBody>
          <a:bodyPr>
            <a:normAutofit/>
          </a:bodyPr>
          <a:lstStyle/>
          <a:p>
            <a:r>
              <a:rPr lang="sv-SE" sz="2400" dirty="0" err="1"/>
              <a:t>Differences</a:t>
            </a:r>
            <a:r>
              <a:rPr lang="sv-SE" sz="2400" dirty="0"/>
              <a:t> in presentation </a:t>
            </a:r>
          </a:p>
          <a:p>
            <a:endParaRPr lang="sv-SE" sz="2400" dirty="0"/>
          </a:p>
          <a:p>
            <a:r>
              <a:rPr lang="sv-SE" sz="2400" dirty="0"/>
              <a:t> Stroke </a:t>
            </a:r>
            <a:r>
              <a:rPr lang="sv-SE" sz="2400" dirty="0" err="1"/>
              <a:t>etiology</a:t>
            </a:r>
            <a:r>
              <a:rPr lang="sv-SE" sz="2400" dirty="0"/>
              <a:t> </a:t>
            </a:r>
          </a:p>
          <a:p>
            <a:pPr marL="0" indent="0">
              <a:buNone/>
            </a:pPr>
            <a:endParaRPr lang="sv-SE" sz="2800" dirty="0"/>
          </a:p>
          <a:p>
            <a:r>
              <a:rPr lang="sv-SE" sz="2400" dirty="0"/>
              <a:t>Risk </a:t>
            </a:r>
            <a:r>
              <a:rPr lang="sv-SE" sz="2400" dirty="0" err="1"/>
              <a:t>factors</a:t>
            </a:r>
            <a:r>
              <a:rPr lang="sv-SE" sz="2400" dirty="0"/>
              <a:t> in </a:t>
            </a:r>
            <a:r>
              <a:rPr lang="sv-SE" sz="2400" dirty="0" err="1"/>
              <a:t>women</a:t>
            </a:r>
            <a:r>
              <a:rPr lang="sv-SE" sz="2400" dirty="0"/>
              <a:t>, </a:t>
            </a:r>
            <a:r>
              <a:rPr lang="sv-SE" sz="2400" dirty="0" err="1"/>
              <a:t>modifiable</a:t>
            </a:r>
            <a:r>
              <a:rPr lang="sv-SE" sz="2400" dirty="0"/>
              <a:t>, non-</a:t>
            </a:r>
            <a:r>
              <a:rPr lang="sv-SE" sz="2400" dirty="0" err="1"/>
              <a:t>modifiable</a:t>
            </a:r>
            <a:r>
              <a:rPr lang="sv-SE" sz="2400" dirty="0"/>
              <a:t>, at </a:t>
            </a:r>
            <a:r>
              <a:rPr lang="sv-SE" sz="2400" dirty="0" err="1"/>
              <a:t>what</a:t>
            </a:r>
            <a:r>
              <a:rPr lang="sv-SE" sz="2400" dirty="0"/>
              <a:t> age? </a:t>
            </a:r>
          </a:p>
          <a:p>
            <a:pPr marL="0" indent="0">
              <a:buNone/>
            </a:pPr>
            <a:endParaRPr lang="sv-SE" sz="2400" dirty="0"/>
          </a:p>
          <a:p>
            <a:endParaRPr lang="sv-SE" sz="2400" dirty="0"/>
          </a:p>
          <a:p>
            <a:r>
              <a:rPr lang="sv-SE" sz="2400" dirty="0" err="1"/>
              <a:t>Outcome</a:t>
            </a:r>
            <a:r>
              <a:rPr lang="sv-SE" sz="2400" dirty="0"/>
              <a:t>, </a:t>
            </a:r>
            <a:r>
              <a:rPr lang="sv-SE" sz="2400" dirty="0" err="1"/>
              <a:t>Recurrency</a:t>
            </a:r>
            <a:r>
              <a:rPr lang="sv-SE" sz="2400" dirty="0"/>
              <a:t>, prognosis? </a:t>
            </a:r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008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0" y="-30546"/>
            <a:ext cx="12158663" cy="1206499"/>
          </a:xfrm>
        </p:spPr>
        <p:txBody>
          <a:bodyPr/>
          <a:lstStyle/>
          <a:p>
            <a:pPr algn="ctr"/>
            <a:r>
              <a:rPr lang="sv-SE" dirty="0" err="1"/>
              <a:t>Outcome</a:t>
            </a:r>
            <a:r>
              <a:rPr lang="sv-SE" dirty="0"/>
              <a:t>   -  Stroke </a:t>
            </a:r>
            <a:r>
              <a:rPr lang="sv-SE" dirty="0" err="1"/>
              <a:t>Recurrency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Platshållare för bild 4"/>
          <p:cNvGraphicFramePr>
            <a:graphicFrameLocks noGrp="1"/>
          </p:cNvGraphicFramePr>
          <p:nvPr>
            <p:ph type="chart" sz="quarter" idx="10"/>
          </p:nvPr>
        </p:nvGraphicFramePr>
        <p:xfrm>
          <a:off x="892176" y="1762125"/>
          <a:ext cx="4854575" cy="3644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214710" y="1856608"/>
          <a:ext cx="4204891" cy="2639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ruta 3"/>
          <p:cNvSpPr txBox="1"/>
          <p:nvPr/>
        </p:nvSpPr>
        <p:spPr>
          <a:xfrm>
            <a:off x="1009015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6" name="Textfeld 5"/>
          <p:cNvSpPr txBox="1"/>
          <p:nvPr/>
        </p:nvSpPr>
        <p:spPr>
          <a:xfrm flipH="1">
            <a:off x="349250" y="1320800"/>
            <a:ext cx="11815763" cy="64427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dirty="0">
              <a:latin typeface="Arial" charset="0"/>
              <a:ea typeface="Arial" charset="0"/>
              <a:cs typeface="Arial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More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severe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strokes</a:t>
            </a: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algn="ctr"/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Higher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recurrency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stroke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- atrial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fibrillation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</a:t>
            </a:r>
            <a:r>
              <a:rPr lang="de-DE" sz="2800" baseline="300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1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aseline="30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Less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aggressive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treatment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 in 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women</a:t>
            </a: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aseline="300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dirty="0"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„</a:t>
            </a:r>
            <a:r>
              <a:rPr lang="de-DE" sz="2800" dirty="0" err="1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Underscreened</a:t>
            </a:r>
            <a:r>
              <a:rPr lang="de-DE" sz="2800" dirty="0">
                <a:latin typeface="Times New Roman" panose="02020603050405020304" pitchFamily="18" charset="0"/>
                <a:ea typeface="Arial" charset="0"/>
                <a:cs typeface="Times New Roman" panose="02020603050405020304" pitchFamily="18" charset="0"/>
              </a:rPr>
              <a:t>“ 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aseline="30000" dirty="0">
              <a:solidFill>
                <a:schemeClr val="tx2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de-DE" sz="2800" baseline="30000" dirty="0">
              <a:solidFill>
                <a:schemeClr val="tx2"/>
              </a:solidFill>
              <a:latin typeface="Times New Roman" panose="02020603050405020304" pitchFamily="18" charset="0"/>
              <a:ea typeface="Arial" charset="0"/>
              <a:cs typeface="Times New Roman" panose="02020603050405020304" pitchFamily="18" charset="0"/>
            </a:endParaRPr>
          </a:p>
          <a:p>
            <a:endParaRPr lang="de-DE" sz="1400" dirty="0">
              <a:solidFill>
                <a:schemeClr val="tx2"/>
              </a:solidFill>
            </a:endParaRPr>
          </a:p>
          <a:p>
            <a:endParaRPr lang="de-DE" sz="1400" dirty="0">
              <a:solidFill>
                <a:schemeClr val="tx2"/>
              </a:solidFill>
            </a:endParaRPr>
          </a:p>
          <a:p>
            <a:r>
              <a:rPr lang="de-DE" sz="1400" dirty="0">
                <a:solidFill>
                  <a:schemeClr val="tx2"/>
                </a:solidFill>
              </a:rPr>
              <a:t> </a:t>
            </a:r>
            <a:r>
              <a:rPr lang="de-DE" sz="1400" baseline="30000" dirty="0">
                <a:solidFill>
                  <a:schemeClr val="tx2"/>
                </a:solidFill>
              </a:rPr>
              <a:t> </a:t>
            </a:r>
            <a:r>
              <a:rPr lang="de-DE" sz="1400" baseline="30000" dirty="0"/>
              <a:t>1 </a:t>
            </a:r>
            <a:r>
              <a:rPr lang="de-DE" sz="1400" dirty="0"/>
              <a:t>Hong  Y et al. Front Neurol.2017;8: 166 </a:t>
            </a:r>
            <a:endParaRPr lang="fi-FI" sz="1400" dirty="0"/>
          </a:p>
          <a:p>
            <a:endParaRPr lang="de-DE" dirty="0"/>
          </a:p>
          <a:p>
            <a:endParaRPr lang="de-DE" dirty="0">
              <a:solidFill>
                <a:schemeClr val="tx2"/>
              </a:solidFill>
            </a:endParaRPr>
          </a:p>
          <a:p>
            <a:endParaRPr lang="de-DE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2448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F6925E4-FA55-4DB7-A8F2-14E718342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 Lack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Evidence</a:t>
            </a:r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4286A0-5D6F-473D-8F31-234CFD5F9ABD}"/>
              </a:ext>
            </a:extLst>
          </p:cNvPr>
          <p:cNvSpPr txBox="1"/>
          <p:nvPr/>
        </p:nvSpPr>
        <p:spPr>
          <a:xfrm>
            <a:off x="806824" y="1667435"/>
            <a:ext cx="10288394" cy="38164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Underrepresentation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clinical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trials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Exclusion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Lack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sex –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specific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1BF6970B-B6F1-4078-B62E-57F5F067AE99}"/>
              </a:ext>
            </a:extLst>
          </p:cNvPr>
          <p:cNvSpPr txBox="1"/>
          <p:nvPr/>
        </p:nvSpPr>
        <p:spPr>
          <a:xfrm>
            <a:off x="789867" y="5925671"/>
            <a:ext cx="1038111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600" baseline="30000" dirty="0"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Tsivgoulis et al </a:t>
            </a:r>
            <a:r>
              <a:rPr lang="de-CH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Ther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Adv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Neurol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Disord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2017;10(5):241-4.; </a:t>
            </a:r>
            <a:r>
              <a:rPr lang="de-CH" sz="16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CH" sz="16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Carcel</a:t>
            </a:r>
            <a:r>
              <a:rPr lang="de-CH" sz="16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et al </a:t>
            </a:r>
            <a:r>
              <a:rPr lang="nl-NL" sz="1600" dirty="0">
                <a:latin typeface="Arial" panose="020B0604020202020204" pitchFamily="34" charset="0"/>
                <a:cs typeface="Arial" panose="020B0604020202020204" pitchFamily="34" charset="0"/>
              </a:rPr>
              <a:t>Int J Stroke. 2019 Dec;14(9):931-938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4504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8595E7-0109-42CD-821B-06BA5EAE4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556"/>
            <a:ext cx="11253146" cy="1139825"/>
          </a:xfrm>
        </p:spPr>
        <p:txBody>
          <a:bodyPr/>
          <a:lstStyle/>
          <a:p>
            <a:pPr algn="ctr"/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Directions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B88B6B01-0297-4881-899E-1664D748ADB3}"/>
              </a:ext>
            </a:extLst>
          </p:cNvPr>
          <p:cNvSpPr txBox="1"/>
          <p:nvPr/>
        </p:nvSpPr>
        <p:spPr>
          <a:xfrm>
            <a:off x="1359017" y="2114026"/>
            <a:ext cx="7300396" cy="36625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 as a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variable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prospectively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  <a:p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Sex-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specific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females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all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ages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trials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factors</a:t>
            </a:r>
            <a:r>
              <a:rPr lang="sv-S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screening- prevention- </a:t>
            </a:r>
            <a:r>
              <a:rPr lang="sv-SE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follow-up</a:t>
            </a:r>
            <a:endParaRPr lang="sv-S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sv-SE" dirty="0"/>
          </a:p>
          <a:p>
            <a:endParaRPr lang="sv-SE" dirty="0"/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52B2CCC5-E626-4A07-90A0-5BCEFD63128B}"/>
              </a:ext>
            </a:extLst>
          </p:cNvPr>
          <p:cNvSpPr txBox="1"/>
          <p:nvPr/>
        </p:nvSpPr>
        <p:spPr>
          <a:xfrm>
            <a:off x="1172364" y="6228380"/>
            <a:ext cx="54438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Azarpazhooh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 et al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Assess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neurol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v-SE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sciences</a:t>
            </a:r>
            <a:r>
              <a:rPr lang="sv-SE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2019;399:209-213</a:t>
            </a:r>
            <a:endParaRPr lang="sv-SE" sz="1400" baseline="30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545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0899" y="258233"/>
            <a:ext cx="6324599" cy="644154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3268" y="4052711"/>
            <a:ext cx="7598833" cy="316618"/>
          </a:xfrm>
          <a:prstGeom prst="rect">
            <a:avLst/>
          </a:prstGeom>
        </p:spPr>
        <p:txBody>
          <a:bodyPr/>
          <a:lstStyle/>
          <a:p>
            <a:endParaRPr lang="en-US" sz="997" dirty="0">
              <a:latin typeface="Arial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6568" y="4939"/>
            <a:ext cx="7598833" cy="253294"/>
          </a:xfrm>
          <a:prstGeom prst="rect">
            <a:avLst/>
          </a:prstGeom>
        </p:spPr>
        <p:txBody>
          <a:bodyPr/>
          <a:lstStyle/>
          <a:p>
            <a:r>
              <a:rPr lang="en-US" sz="997" b="1" dirty="0">
                <a:solidFill>
                  <a:schemeClr val="tx2"/>
                </a:solidFill>
                <a:latin typeface="Arial"/>
              </a:rPr>
              <a:t> Does happiness itself directly affect mortality? The prospective UK Million Women Study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153268" y="6041143"/>
            <a:ext cx="7598833" cy="253294"/>
          </a:xfrm>
          <a:prstGeom prst="rect">
            <a:avLst/>
          </a:prstGeom>
        </p:spPr>
        <p:txBody>
          <a:bodyPr/>
          <a:lstStyle/>
          <a:p>
            <a:endParaRPr lang="en-US" sz="997" dirty="0">
              <a:latin typeface="Arial"/>
            </a:endParaRP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98869493-91A5-4375-8627-0C3567FBAFF9}"/>
              </a:ext>
            </a:extLst>
          </p:cNvPr>
          <p:cNvSpPr txBox="1"/>
          <p:nvPr/>
        </p:nvSpPr>
        <p:spPr>
          <a:xfrm>
            <a:off x="906011" y="2290194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COVID?</a:t>
            </a:r>
          </a:p>
        </p:txBody>
      </p:sp>
    </p:spTree>
    <p:extLst>
      <p:ext uri="{BB962C8B-B14F-4D97-AF65-F5344CB8AC3E}">
        <p14:creationId xmlns:p14="http://schemas.microsoft.com/office/powerpoint/2010/main" val="2127601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951215" y="1843908"/>
            <a:ext cx="7307335" cy="3070372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sz="4000" b="1" dirty="0">
              <a:solidFill>
                <a:srgbClr val="00B050"/>
              </a:solidFill>
            </a:endParaRPr>
          </a:p>
          <a:p>
            <a:pPr marL="0" indent="0">
              <a:buNone/>
            </a:pPr>
            <a:r>
              <a:rPr lang="en-US" sz="4000" b="1" dirty="0"/>
              <a:t>Thank you for your attention!</a:t>
            </a:r>
            <a:endParaRPr lang="sv-SE" sz="4000" dirty="0"/>
          </a:p>
        </p:txBody>
      </p:sp>
      <p:pic>
        <p:nvPicPr>
          <p:cNvPr id="1027" name="Picture 3" descr="\\RSFS083\Hem7$\139457\My Pictures\imagesCA1RPQT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" y="1112146"/>
            <a:ext cx="2124949" cy="200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467282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9A2318-E38C-43D0-B471-0491C8CA7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 the </a:t>
            </a:r>
            <a:r>
              <a:rPr lang="sv-SE" dirty="0" err="1"/>
              <a:t>future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FFD70BB-D1FC-4B3E-96E6-7DE80130F0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8373" y="1843908"/>
            <a:ext cx="10315767" cy="356315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1.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mortality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stroke in </a:t>
            </a:r>
            <a:r>
              <a:rPr lang="sv-SE" dirty="0" err="1"/>
              <a:t>women</a:t>
            </a:r>
            <a:r>
              <a:rPr lang="sv-SE" dirty="0"/>
              <a:t> is </a:t>
            </a:r>
            <a:r>
              <a:rPr lang="sv-SE" dirty="0" err="1"/>
              <a:t>expected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2. A </a:t>
            </a:r>
            <a:r>
              <a:rPr lang="sv-SE" dirty="0" err="1"/>
              <a:t>higher</a:t>
            </a:r>
            <a:r>
              <a:rPr lang="sv-SE" dirty="0"/>
              <a:t> </a:t>
            </a:r>
            <a:r>
              <a:rPr lang="sv-SE" dirty="0" err="1"/>
              <a:t>mortality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stroke in men is </a:t>
            </a:r>
            <a:r>
              <a:rPr lang="sv-SE" dirty="0" err="1"/>
              <a:t>expected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3. A </a:t>
            </a:r>
            <a:r>
              <a:rPr lang="sv-SE" dirty="0" err="1"/>
              <a:t>lower</a:t>
            </a:r>
            <a:r>
              <a:rPr lang="sv-SE" dirty="0"/>
              <a:t> </a:t>
            </a:r>
            <a:r>
              <a:rPr lang="sv-SE" dirty="0" err="1"/>
              <a:t>mortality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stroke in </a:t>
            </a:r>
            <a:r>
              <a:rPr lang="sv-SE" dirty="0" err="1"/>
              <a:t>young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is </a:t>
            </a:r>
            <a:r>
              <a:rPr lang="sv-SE" dirty="0" err="1"/>
              <a:t>expected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 </a:t>
            </a:r>
            <a:r>
              <a:rPr lang="sv-SE" dirty="0" err="1"/>
              <a:t>More</a:t>
            </a:r>
            <a:r>
              <a:rPr lang="sv-SE" dirty="0"/>
              <a:t> </a:t>
            </a:r>
            <a:r>
              <a:rPr lang="sv-SE" dirty="0" err="1"/>
              <a:t>younger</a:t>
            </a:r>
            <a:r>
              <a:rPr lang="sv-SE" dirty="0"/>
              <a:t> men </a:t>
            </a:r>
            <a:r>
              <a:rPr lang="sv-SE" dirty="0" err="1"/>
              <a:t>will</a:t>
            </a:r>
            <a:r>
              <a:rPr lang="sv-SE" dirty="0"/>
              <a:t> </a:t>
            </a:r>
            <a:r>
              <a:rPr lang="sv-SE" dirty="0" err="1"/>
              <a:t>suffer</a:t>
            </a:r>
            <a:r>
              <a:rPr lang="sv-SE" dirty="0"/>
              <a:t> a stroke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731751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9D2D3929-B6C4-40E4-B111-D3F0E2DFA4D0}"/>
              </a:ext>
            </a:extLst>
          </p:cNvPr>
          <p:cNvSpPr txBox="1"/>
          <p:nvPr/>
        </p:nvSpPr>
        <p:spPr>
          <a:xfrm>
            <a:off x="179294" y="690282"/>
            <a:ext cx="1188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be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reason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for a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delay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stroke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6FA8751-7CBB-4A88-9790-A876ECACA6B4}"/>
              </a:ext>
            </a:extLst>
          </p:cNvPr>
          <p:cNvSpPr txBox="1"/>
          <p:nvPr/>
        </p:nvSpPr>
        <p:spPr>
          <a:xfrm>
            <a:off x="851647" y="1981200"/>
            <a:ext cx="10820526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less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likely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to call an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ambulance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Men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aware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if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partner has a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neurological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deficit</a:t>
            </a:r>
          </a:p>
          <a:p>
            <a:pPr marL="342900" indent="-342900">
              <a:buAutoNum type="arabicPeriod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Older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tend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to live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alone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usually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not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connected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to on-call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emergency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systems</a:t>
            </a:r>
          </a:p>
        </p:txBody>
      </p:sp>
    </p:spTree>
    <p:extLst>
      <p:ext uri="{BB962C8B-B14F-4D97-AF65-F5344CB8AC3E}">
        <p14:creationId xmlns:p14="http://schemas.microsoft.com/office/powerpoint/2010/main" val="37487461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7AD2AE-C1BC-4407-9457-FBD55003F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191" y="298266"/>
            <a:ext cx="11459115" cy="1139825"/>
          </a:xfrm>
        </p:spPr>
        <p:txBody>
          <a:bodyPr>
            <a:normAutofit/>
          </a:bodyPr>
          <a:lstStyle/>
          <a:p>
            <a:r>
              <a:rPr lang="sv-SE" sz="2800" dirty="0"/>
              <a:t>A 35 </a:t>
            </a:r>
            <a:r>
              <a:rPr lang="sv-SE" sz="2800" dirty="0" err="1"/>
              <a:t>year</a:t>
            </a:r>
            <a:r>
              <a:rPr lang="sv-SE" sz="2800" dirty="0"/>
              <a:t> old </a:t>
            </a:r>
            <a:r>
              <a:rPr lang="sv-SE" sz="2800" dirty="0" err="1"/>
              <a:t>women</a:t>
            </a:r>
            <a:r>
              <a:rPr lang="sv-SE" sz="2800" dirty="0"/>
              <a:t> is </a:t>
            </a:r>
            <a:r>
              <a:rPr lang="sv-SE" sz="2800" dirty="0" err="1"/>
              <a:t>presenting</a:t>
            </a:r>
            <a:r>
              <a:rPr lang="sv-SE" sz="2800" dirty="0"/>
              <a:t> </a:t>
            </a:r>
            <a:r>
              <a:rPr lang="sv-SE" sz="2800" dirty="0" err="1"/>
              <a:t>with</a:t>
            </a:r>
            <a:r>
              <a:rPr lang="sv-SE" sz="2800" dirty="0"/>
              <a:t> </a:t>
            </a:r>
            <a:r>
              <a:rPr lang="sv-SE" sz="2800" dirty="0" err="1"/>
              <a:t>headache</a:t>
            </a:r>
            <a:r>
              <a:rPr lang="sv-SE" sz="2800" dirty="0"/>
              <a:t> and </a:t>
            </a:r>
            <a:r>
              <a:rPr lang="sv-SE" sz="2800" dirty="0" err="1"/>
              <a:t>sensory</a:t>
            </a:r>
            <a:r>
              <a:rPr lang="sv-SE" sz="2800" dirty="0"/>
              <a:t> loss </a:t>
            </a:r>
            <a:r>
              <a:rPr lang="sv-SE" sz="2800" dirty="0" err="1"/>
              <a:t>of</a:t>
            </a:r>
            <a:r>
              <a:rPr lang="sv-SE" sz="2800" dirty="0"/>
              <a:t> </a:t>
            </a:r>
            <a:r>
              <a:rPr lang="sv-SE" sz="2800" dirty="0" err="1"/>
              <a:t>left</a:t>
            </a:r>
            <a:r>
              <a:rPr lang="sv-SE" sz="2800" dirty="0"/>
              <a:t> </a:t>
            </a:r>
            <a:r>
              <a:rPr lang="sv-SE" sz="2800" dirty="0" err="1"/>
              <a:t>side</a:t>
            </a:r>
            <a:endParaRPr lang="sv-SE" sz="2800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54647DF-124B-46F6-BC95-8C53C1DDB9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353" y="1843908"/>
            <a:ext cx="10580793" cy="4153480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patient´s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has to be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completed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by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w/ aura and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hormonal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acute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stroke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a positive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w/aura</a:t>
            </a:r>
          </a:p>
          <a:p>
            <a:pPr marL="514350" indent="-51435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take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pregnancy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test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AutoNum type="arabicPeriod"/>
            </a:pP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complete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perform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imaging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soon</a:t>
            </a:r>
            <a:r>
              <a:rPr lang="sv-SE" sz="2800" dirty="0">
                <a:latin typeface="Arial" panose="020B0604020202020204" pitchFamily="34" charset="0"/>
                <a:cs typeface="Arial" panose="020B0604020202020204" pitchFamily="34" charset="0"/>
              </a:rPr>
              <a:t> as </a:t>
            </a:r>
            <a:r>
              <a:rPr lang="sv-SE" sz="28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endParaRPr lang="sv-SE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2430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8777FC-FBB4-45ED-95AD-A686FE5BB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Regarding</a:t>
            </a:r>
            <a:r>
              <a:rPr lang="sv-SE" dirty="0"/>
              <a:t> the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</a:t>
            </a:r>
            <a:r>
              <a:rPr lang="sv-SE" dirty="0" err="1"/>
              <a:t>intravenous</a:t>
            </a:r>
            <a:r>
              <a:rPr lang="sv-SE" dirty="0"/>
              <a:t> </a:t>
            </a:r>
            <a:r>
              <a:rPr lang="sv-SE" dirty="0" err="1"/>
              <a:t>thrombolyis</a:t>
            </a:r>
            <a:r>
              <a:rPr lang="sv-SE" dirty="0"/>
              <a:t> the </a:t>
            </a:r>
            <a:r>
              <a:rPr lang="sv-SE" dirty="0" err="1"/>
              <a:t>following</a:t>
            </a:r>
            <a:r>
              <a:rPr lang="sv-SE" dirty="0"/>
              <a:t> </a:t>
            </a:r>
            <a:r>
              <a:rPr lang="sv-SE" dirty="0" err="1"/>
              <a:t>statement</a:t>
            </a:r>
            <a:r>
              <a:rPr lang="sv-SE" dirty="0"/>
              <a:t> is </a:t>
            </a:r>
            <a:r>
              <a:rPr lang="sv-SE" dirty="0" err="1"/>
              <a:t>true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DD48844C-E2A8-44ED-AF09-1E77F5B4F2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619" y="2103967"/>
            <a:ext cx="10943905" cy="3563159"/>
          </a:xfrm>
        </p:spPr>
        <p:txBody>
          <a:bodyPr/>
          <a:lstStyle/>
          <a:p>
            <a:r>
              <a:rPr lang="sv-SE" dirty="0"/>
              <a:t>Is </a:t>
            </a:r>
            <a:r>
              <a:rPr lang="sv-SE" dirty="0" err="1"/>
              <a:t>better</a:t>
            </a:r>
            <a:r>
              <a:rPr lang="sv-SE" dirty="0"/>
              <a:t> for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mortality</a:t>
            </a:r>
            <a:r>
              <a:rPr lang="sv-SE" dirty="0"/>
              <a:t> and </a:t>
            </a:r>
            <a:r>
              <a:rPr lang="sv-SE" dirty="0" err="1"/>
              <a:t>morbidity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3 </a:t>
            </a:r>
            <a:r>
              <a:rPr lang="sv-SE" dirty="0" err="1"/>
              <a:t>months</a:t>
            </a:r>
            <a:endParaRPr lang="sv-SE" dirty="0"/>
          </a:p>
          <a:p>
            <a:r>
              <a:rPr lang="sv-SE" dirty="0"/>
              <a:t>Is  </a:t>
            </a:r>
            <a:r>
              <a:rPr lang="sv-SE" dirty="0" err="1"/>
              <a:t>better</a:t>
            </a:r>
            <a:r>
              <a:rPr lang="sv-SE" dirty="0"/>
              <a:t> for men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mortality</a:t>
            </a:r>
            <a:endParaRPr lang="sv-SE" dirty="0"/>
          </a:p>
          <a:p>
            <a:r>
              <a:rPr lang="sv-SE" dirty="0"/>
              <a:t>Is </a:t>
            </a:r>
            <a:r>
              <a:rPr lang="sv-SE" dirty="0" err="1"/>
              <a:t>worse</a:t>
            </a:r>
            <a:r>
              <a:rPr lang="sv-SE" dirty="0"/>
              <a:t> for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mortality</a:t>
            </a:r>
            <a:endParaRPr lang="sv-SE" dirty="0"/>
          </a:p>
          <a:p>
            <a:r>
              <a:rPr lang="sv-SE" dirty="0"/>
              <a:t>Is </a:t>
            </a:r>
            <a:r>
              <a:rPr lang="sv-SE" dirty="0" err="1"/>
              <a:t>worse</a:t>
            </a:r>
            <a:r>
              <a:rPr lang="sv-SE" dirty="0"/>
              <a:t> for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regarding</a:t>
            </a:r>
            <a:r>
              <a:rPr lang="sv-SE" dirty="0"/>
              <a:t> </a:t>
            </a:r>
            <a:r>
              <a:rPr lang="sv-SE" dirty="0" err="1"/>
              <a:t>mortality</a:t>
            </a:r>
            <a:r>
              <a:rPr lang="sv-SE" dirty="0"/>
              <a:t> and </a:t>
            </a:r>
            <a:r>
              <a:rPr lang="sv-SE" dirty="0" err="1"/>
              <a:t>morbidity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5370663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2E817071-188F-4099-A2CC-F93E5DD10501}"/>
              </a:ext>
            </a:extLst>
          </p:cNvPr>
          <p:cNvSpPr txBox="1"/>
          <p:nvPr/>
        </p:nvSpPr>
        <p:spPr>
          <a:xfrm>
            <a:off x="1416424" y="9054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C5A47A4A-46D1-40F2-A778-BC8F9F328E06}"/>
              </a:ext>
            </a:extLst>
          </p:cNvPr>
          <p:cNvSpPr txBox="1"/>
          <p:nvPr/>
        </p:nvSpPr>
        <p:spPr>
          <a:xfrm>
            <a:off x="2160494" y="717176"/>
            <a:ext cx="7686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stroke risk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true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C7EB9688-3E54-4D61-8B0C-BA944EB59557}"/>
              </a:ext>
            </a:extLst>
          </p:cNvPr>
          <p:cNvSpPr txBox="1"/>
          <p:nvPr/>
        </p:nvSpPr>
        <p:spPr>
          <a:xfrm>
            <a:off x="779928" y="1882588"/>
            <a:ext cx="1087418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therefore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stroke risk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2. Men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percentage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and a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stroke risk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stroke risk</a:t>
            </a: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4.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sz="2000" dirty="0">
                <a:latin typeface="Arial" panose="020B0604020202020204" pitchFamily="34" charset="0"/>
                <a:cs typeface="Arial" panose="020B0604020202020204" pitchFamily="34" charset="0"/>
              </a:rPr>
              <a:t> no  sex </a:t>
            </a:r>
            <a:r>
              <a:rPr lang="sv-SE" sz="2000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endParaRPr lang="sv-S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16792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2150FB6-C6FA-4221-A94A-0F626EA123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256556"/>
            <a:ext cx="12158662" cy="1139825"/>
          </a:xfrm>
        </p:spPr>
        <p:txBody>
          <a:bodyPr/>
          <a:lstStyle/>
          <a:p>
            <a:pPr algn="ctr"/>
            <a:r>
              <a:rPr lang="sv-SE" dirty="0" err="1"/>
              <a:t>Mortality</a:t>
            </a:r>
            <a:r>
              <a:rPr lang="sv-SE" dirty="0"/>
              <a:t> stroke </a:t>
            </a:r>
            <a:r>
              <a:rPr lang="sv-SE" dirty="0" err="1"/>
              <a:t>projected</a:t>
            </a:r>
            <a:r>
              <a:rPr lang="sv-SE" dirty="0"/>
              <a:t> </a:t>
            </a:r>
            <a:r>
              <a:rPr lang="sv-SE" dirty="0" err="1"/>
              <a:t>numbers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deaths</a:t>
            </a:r>
            <a:endParaRPr lang="sv-SE" dirty="0"/>
          </a:p>
        </p:txBody>
      </p:sp>
      <p:pic>
        <p:nvPicPr>
          <p:cNvPr id="6" name="Platshållare för innehåll 5">
            <a:extLst>
              <a:ext uri="{FF2B5EF4-FFF2-40B4-BE49-F238E27FC236}">
                <a16:creationId xmlns:a16="http://schemas.microsoft.com/office/drawing/2014/main" id="{2DDB2692-DAAB-4197-826D-FAF3048CD5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9700" y="2044513"/>
            <a:ext cx="8559223" cy="3504935"/>
          </a:xfr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E2EDCDDB-DD91-46C5-ACD1-84299AB564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430" y="6032639"/>
            <a:ext cx="4151778" cy="66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7935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914400"/>
            <a:r>
              <a:rPr lang="sv-SE" altLang="sv-SE" sz="900" dirty="0">
                <a:solidFill>
                  <a:schemeClr val="tx2"/>
                </a:solidFill>
                <a:cs typeface="Arial" panose="020B0604020202020204" pitchFamily="34" charset="0"/>
              </a:rPr>
              <a:t>Reeves,  </a:t>
            </a:r>
            <a:r>
              <a:rPr lang="sv-SE" altLang="sv-SE" sz="900" dirty="0" err="1">
                <a:solidFill>
                  <a:schemeClr val="tx2"/>
                </a:solidFill>
                <a:cs typeface="Arial" panose="020B0604020202020204" pitchFamily="34" charset="0"/>
              </a:rPr>
              <a:t>J,Bushnell</a:t>
            </a:r>
            <a:r>
              <a:rPr lang="sv-SE" altLang="sv-SE" sz="900" dirty="0">
                <a:solidFill>
                  <a:schemeClr val="tx2"/>
                </a:solidFill>
                <a:cs typeface="Arial" panose="020B0604020202020204" pitchFamily="34" charset="0"/>
              </a:rPr>
              <a:t>, C </a:t>
            </a:r>
          </a:p>
          <a:p>
            <a:pPr defTabSz="914400"/>
            <a:r>
              <a:rPr lang="sv-SE" altLang="sv-SE" sz="900" dirty="0">
                <a:solidFill>
                  <a:schemeClr val="tx2"/>
                </a:solidFill>
                <a:cs typeface="Arial" panose="020B0604020202020204" pitchFamily="34" charset="0"/>
              </a:rPr>
              <a:t>Lancet </a:t>
            </a:r>
            <a:r>
              <a:rPr lang="sv-SE" altLang="sv-SE" sz="900" dirty="0" err="1">
                <a:solidFill>
                  <a:schemeClr val="tx2"/>
                </a:solidFill>
                <a:cs typeface="Arial" panose="020B0604020202020204" pitchFamily="34" charset="0"/>
              </a:rPr>
              <a:t>Neurology</a:t>
            </a:r>
            <a:r>
              <a:rPr lang="sv-SE" altLang="sv-SE" sz="900" dirty="0">
                <a:solidFill>
                  <a:schemeClr val="tx2"/>
                </a:solidFill>
                <a:cs typeface="Arial" panose="020B0604020202020204" pitchFamily="34" charset="0"/>
              </a:rPr>
              <a:t> 2008. 10: 915-926. </a:t>
            </a:r>
            <a:endParaRPr lang="sv-SE" altLang="sv-SE" sz="700" dirty="0">
              <a:solidFill>
                <a:schemeClr val="tx2"/>
              </a:solidFill>
            </a:endParaRPr>
          </a:p>
          <a:p>
            <a:pPr defTabSz="914400"/>
            <a:r>
              <a:rPr lang="sv-SE" altLang="sv-SE" sz="1000" dirty="0" err="1">
                <a:solidFill>
                  <a:schemeClr val="tx2"/>
                </a:solidFill>
              </a:rPr>
              <a:t>Projected</a:t>
            </a:r>
            <a:r>
              <a:rPr lang="sv-SE" altLang="sv-SE" sz="1000" dirty="0">
                <a:solidFill>
                  <a:schemeClr val="tx2"/>
                </a:solidFill>
              </a:rPr>
              <a:t> </a:t>
            </a:r>
            <a:r>
              <a:rPr lang="sv-SE" altLang="sv-SE" sz="1000" dirty="0" err="1">
                <a:solidFill>
                  <a:schemeClr val="tx2"/>
                </a:solidFill>
              </a:rPr>
              <a:t>number</a:t>
            </a:r>
            <a:r>
              <a:rPr lang="sv-SE" altLang="sv-SE" sz="1000" dirty="0">
                <a:solidFill>
                  <a:schemeClr val="tx2"/>
                </a:solidFill>
              </a:rPr>
              <a:t> </a:t>
            </a:r>
            <a:r>
              <a:rPr lang="sv-SE" altLang="sv-SE" sz="1000" dirty="0" err="1">
                <a:solidFill>
                  <a:schemeClr val="tx2"/>
                </a:solidFill>
              </a:rPr>
              <a:t>of</a:t>
            </a:r>
            <a:r>
              <a:rPr lang="sv-SE" altLang="sv-SE" sz="1000" dirty="0">
                <a:solidFill>
                  <a:schemeClr val="tx2"/>
                </a:solidFill>
              </a:rPr>
              <a:t> </a:t>
            </a:r>
            <a:r>
              <a:rPr lang="sv-SE" altLang="sv-SE" sz="1000" dirty="0" err="1">
                <a:solidFill>
                  <a:schemeClr val="tx2"/>
                </a:solidFill>
              </a:rPr>
              <a:t>deaths</a:t>
            </a:r>
            <a:r>
              <a:rPr lang="sv-SE" altLang="sv-SE" sz="1000" dirty="0">
                <a:solidFill>
                  <a:schemeClr val="tx2"/>
                </a:solidFill>
              </a:rPr>
              <a:t> from stroke </a:t>
            </a:r>
            <a:r>
              <a:rPr lang="sv-SE" altLang="sv-SE" sz="1000" dirty="0" err="1">
                <a:solidFill>
                  <a:schemeClr val="tx2"/>
                </a:solidFill>
              </a:rPr>
              <a:t>among</a:t>
            </a:r>
            <a:r>
              <a:rPr lang="sv-SE" altLang="sv-SE" sz="1000" dirty="0">
                <a:solidFill>
                  <a:schemeClr val="tx2"/>
                </a:solidFill>
              </a:rPr>
              <a:t> </a:t>
            </a:r>
            <a:r>
              <a:rPr lang="sv-SE" altLang="sv-SE" sz="1000" dirty="0" err="1">
                <a:solidFill>
                  <a:schemeClr val="tx2"/>
                </a:solidFill>
              </a:rPr>
              <a:t>whites</a:t>
            </a:r>
            <a:r>
              <a:rPr lang="sv-SE" altLang="sv-SE" sz="1000" dirty="0">
                <a:solidFill>
                  <a:schemeClr val="tx2"/>
                </a:solidFill>
              </a:rPr>
              <a:t> (USA, 2000–2050)</a:t>
            </a:r>
          </a:p>
          <a:p>
            <a:pPr defTabSz="914400"/>
            <a:endParaRPr lang="sv-SE" altLang="sv-SE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30074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7379" y="1843908"/>
            <a:ext cx="10645767" cy="463239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/>
              <a:t>1.Intracerebral </a:t>
            </a:r>
            <a:r>
              <a:rPr lang="de-DE" dirty="0" err="1"/>
              <a:t>hemorrhage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in </a:t>
            </a:r>
            <a:r>
              <a:rPr lang="de-DE" dirty="0" err="1"/>
              <a:t>men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2.Subarachnoid </a:t>
            </a:r>
            <a:r>
              <a:rPr lang="de-DE" dirty="0" err="1"/>
              <a:t>hemorrhage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in </a:t>
            </a:r>
            <a:r>
              <a:rPr lang="de-DE" dirty="0" err="1"/>
              <a:t>men</a:t>
            </a:r>
            <a:endParaRPr lang="de-DE" dirty="0"/>
          </a:p>
          <a:p>
            <a:endParaRPr lang="de-DE" dirty="0"/>
          </a:p>
          <a:p>
            <a:pPr marL="0" indent="0">
              <a:buNone/>
            </a:pPr>
            <a:r>
              <a:rPr lang="de-DE" dirty="0"/>
              <a:t>3.Ischemic </a:t>
            </a:r>
            <a:r>
              <a:rPr lang="de-DE" dirty="0" err="1"/>
              <a:t>stroke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common</a:t>
            </a:r>
            <a:r>
              <a:rPr lang="de-DE" dirty="0"/>
              <a:t> in </a:t>
            </a:r>
            <a:r>
              <a:rPr lang="de-DE" dirty="0" err="1"/>
              <a:t>younger</a:t>
            </a:r>
            <a:r>
              <a:rPr lang="de-DE" dirty="0"/>
              <a:t> </a:t>
            </a:r>
            <a:r>
              <a:rPr lang="de-DE" dirty="0" err="1"/>
              <a:t>women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4. </a:t>
            </a:r>
            <a:r>
              <a:rPr lang="de-DE" dirty="0" err="1"/>
              <a:t>Older</a:t>
            </a:r>
            <a:r>
              <a:rPr lang="de-DE" dirty="0"/>
              <a:t> </a:t>
            </a:r>
            <a:r>
              <a:rPr lang="de-DE" dirty="0" err="1"/>
              <a:t>women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</a:t>
            </a:r>
            <a:r>
              <a:rPr lang="de-DE" dirty="0" err="1"/>
              <a:t>more</a:t>
            </a:r>
            <a:r>
              <a:rPr lang="de-DE" dirty="0"/>
              <a:t> </a:t>
            </a:r>
            <a:r>
              <a:rPr lang="de-DE" dirty="0" err="1"/>
              <a:t>likely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have</a:t>
            </a:r>
            <a:r>
              <a:rPr lang="de-DE" dirty="0"/>
              <a:t> </a:t>
            </a:r>
            <a:r>
              <a:rPr lang="de-DE" dirty="0" err="1"/>
              <a:t>lacunar</a:t>
            </a:r>
            <a:r>
              <a:rPr lang="de-DE" dirty="0"/>
              <a:t> </a:t>
            </a:r>
            <a:r>
              <a:rPr lang="de-DE" dirty="0" err="1"/>
              <a:t>strokes</a:t>
            </a: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779170" y="827883"/>
            <a:ext cx="531908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Which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of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the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statements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is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 </a:t>
            </a:r>
            <a:r>
              <a:rPr lang="de-DE" sz="2800" dirty="0" err="1">
                <a:latin typeface="Arial" charset="0"/>
                <a:ea typeface="Arial" charset="0"/>
                <a:cs typeface="Arial" charset="0"/>
              </a:rPr>
              <a:t>true</a:t>
            </a:r>
            <a:r>
              <a:rPr lang="de-DE" sz="2800" dirty="0">
                <a:latin typeface="Arial" charset="0"/>
                <a:ea typeface="Arial" charset="0"/>
                <a:cs typeface="Arial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729177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 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078374" y="2216736"/>
            <a:ext cx="10246764" cy="356315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1.Diabetes and atrial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2. Diabetes, atrial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Diabetes,blood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migraine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4. Blood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de-DE" dirty="0" err="1">
                <a:latin typeface="Arial" panose="020B0604020202020204" pitchFamily="34" charset="0"/>
                <a:cs typeface="Arial" panose="020B0604020202020204" pitchFamily="34" charset="0"/>
              </a:rPr>
              <a:t>smoking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de-DE" dirty="0"/>
              <a:t> </a:t>
            </a:r>
          </a:p>
        </p:txBody>
      </p:sp>
      <p:sp>
        <p:nvSpPr>
          <p:cNvPr id="6" name="textruta 5">
            <a:extLst>
              <a:ext uri="{FF2B5EF4-FFF2-40B4-BE49-F238E27FC236}">
                <a16:creationId xmlns:a16="http://schemas.microsoft.com/office/drawing/2014/main" id="{3DB01906-CE89-4691-AE10-E61137A46589}"/>
              </a:ext>
            </a:extLst>
          </p:cNvPr>
          <p:cNvSpPr txBox="1"/>
          <p:nvPr/>
        </p:nvSpPr>
        <p:spPr>
          <a:xfrm>
            <a:off x="-1" y="659885"/>
            <a:ext cx="12158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risk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factors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association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ischemic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stroke in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20252853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F7B1BE4-A989-4324-996B-B13D6ABCC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</a:t>
            </a:r>
            <a:r>
              <a:rPr lang="sv-SE" dirty="0" err="1"/>
              <a:t>have</a:t>
            </a:r>
            <a:r>
              <a:rPr lang="sv-SE" dirty="0"/>
              <a:t> a </a:t>
            </a:r>
            <a:r>
              <a:rPr lang="sv-SE" dirty="0" err="1"/>
              <a:t>higher</a:t>
            </a:r>
            <a:r>
              <a:rPr lang="sv-SE" dirty="0"/>
              <a:t> risk </a:t>
            </a:r>
            <a:r>
              <a:rPr lang="sv-SE" dirty="0" err="1"/>
              <a:t>of</a:t>
            </a:r>
            <a:r>
              <a:rPr lang="sv-SE" dirty="0"/>
              <a:t> stroke </a:t>
            </a:r>
            <a:r>
              <a:rPr lang="sv-SE" dirty="0" err="1"/>
              <a:t>recurrency</a:t>
            </a: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2C66C3-A17D-488B-B686-8E9C63CEF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79" y="1843908"/>
            <a:ext cx="10645767" cy="356315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1.Inadequate </a:t>
            </a:r>
            <a:r>
              <a:rPr lang="sv-SE" dirty="0" err="1"/>
              <a:t>dosage</a:t>
            </a:r>
            <a:r>
              <a:rPr lang="sv-SE" dirty="0"/>
              <a:t> ex. DOAC for </a:t>
            </a:r>
            <a:r>
              <a:rPr lang="sv-SE" dirty="0" err="1"/>
              <a:t>atrial</a:t>
            </a:r>
            <a:r>
              <a:rPr lang="sv-SE" dirty="0"/>
              <a:t> </a:t>
            </a:r>
            <a:r>
              <a:rPr lang="sv-SE" dirty="0" err="1"/>
              <a:t>fibrillation</a:t>
            </a:r>
            <a:r>
              <a:rPr lang="sv-SE" dirty="0"/>
              <a:t> and </a:t>
            </a:r>
            <a:r>
              <a:rPr lang="sv-SE" dirty="0" err="1"/>
              <a:t>undertreatment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2.Lack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follow-up</a:t>
            </a:r>
            <a:r>
              <a:rPr lang="sv-SE" dirty="0"/>
              <a:t> and </a:t>
            </a:r>
            <a:r>
              <a:rPr lang="sv-SE" dirty="0" err="1"/>
              <a:t>monitoring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3.Worse </a:t>
            </a:r>
            <a:r>
              <a:rPr lang="sv-SE" dirty="0" err="1"/>
              <a:t>compliance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 No </a:t>
            </a:r>
            <a:r>
              <a:rPr lang="sv-SE" dirty="0" err="1"/>
              <a:t>regular</a:t>
            </a:r>
            <a:r>
              <a:rPr lang="sv-SE" dirty="0"/>
              <a:t> </a:t>
            </a:r>
            <a:r>
              <a:rPr lang="sv-SE" dirty="0" err="1"/>
              <a:t>contact</a:t>
            </a:r>
            <a:r>
              <a:rPr lang="sv-SE" dirty="0"/>
              <a:t> </a:t>
            </a:r>
            <a:r>
              <a:rPr lang="sv-SE" dirty="0" err="1"/>
              <a:t>with</a:t>
            </a:r>
            <a:r>
              <a:rPr lang="sv-SE" dirty="0"/>
              <a:t> a </a:t>
            </a:r>
            <a:r>
              <a:rPr lang="sv-SE" dirty="0" err="1"/>
              <a:t>physician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44874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ruta 2">
            <a:extLst>
              <a:ext uri="{FF2B5EF4-FFF2-40B4-BE49-F238E27FC236}">
                <a16:creationId xmlns:a16="http://schemas.microsoft.com/office/drawing/2014/main" id="{817B7E9E-3B85-44C4-8624-252749F78C41}"/>
              </a:ext>
            </a:extLst>
          </p:cNvPr>
          <p:cNvSpPr txBox="1"/>
          <p:nvPr/>
        </p:nvSpPr>
        <p:spPr>
          <a:xfrm flipH="1">
            <a:off x="-1" y="540580"/>
            <a:ext cx="121586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principal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investigator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randomized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stroke trial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70%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patients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are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</a:p>
          <a:p>
            <a:pPr algn="ctr"/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do?</a:t>
            </a:r>
          </a:p>
        </p:txBody>
      </p:sp>
      <p:sp>
        <p:nvSpPr>
          <p:cNvPr id="4" name="textruta 3">
            <a:extLst>
              <a:ext uri="{FF2B5EF4-FFF2-40B4-BE49-F238E27FC236}">
                <a16:creationId xmlns:a16="http://schemas.microsoft.com/office/drawing/2014/main" id="{649B09AC-3E94-438B-96AC-CD4806890F05}"/>
              </a:ext>
            </a:extLst>
          </p:cNvPr>
          <p:cNvSpPr txBox="1"/>
          <p:nvPr/>
        </p:nvSpPr>
        <p:spPr>
          <a:xfrm>
            <a:off x="251012" y="2250141"/>
            <a:ext cx="11862543" cy="3231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Just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wait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- in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future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there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also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included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Adapt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strategy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so it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will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possible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include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pro-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actively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Give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feedback to the sponsor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global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recruitment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policy is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Exclude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men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regarding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next</a:t>
            </a:r>
            <a:r>
              <a:rPr 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10 </a:t>
            </a:r>
            <a:r>
              <a:rPr lang="sv-SE" sz="2400" dirty="0" err="1">
                <a:latin typeface="Arial" panose="020B0604020202020204" pitchFamily="34" charset="0"/>
                <a:cs typeface="Arial" panose="020B0604020202020204" pitchFamily="34" charset="0"/>
              </a:rPr>
              <a:t>randomizations</a:t>
            </a:r>
            <a:endParaRPr 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sv-SE" dirty="0"/>
          </a:p>
          <a:p>
            <a:pPr marL="342900" indent="-342900">
              <a:buAutoNum type="arabicPeriod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871158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9A12D9-7B69-43F3-A907-ADE399BF8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v-SE" dirty="0"/>
              <a:t>The </a:t>
            </a:r>
            <a:r>
              <a:rPr lang="sv-SE" dirty="0" err="1"/>
              <a:t>worse</a:t>
            </a:r>
            <a:r>
              <a:rPr lang="sv-SE" dirty="0"/>
              <a:t> long-term </a:t>
            </a:r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after</a:t>
            </a:r>
            <a:r>
              <a:rPr lang="sv-SE" dirty="0"/>
              <a:t> stroke in </a:t>
            </a:r>
            <a:r>
              <a:rPr lang="sv-SE" dirty="0" err="1"/>
              <a:t>women</a:t>
            </a:r>
            <a:r>
              <a:rPr lang="sv-SE" dirty="0"/>
              <a:t> </a:t>
            </a:r>
            <a:r>
              <a:rPr lang="sv-SE" dirty="0" err="1"/>
              <a:t>can</a:t>
            </a:r>
            <a:r>
              <a:rPr lang="sv-SE" dirty="0"/>
              <a:t> be </a:t>
            </a:r>
            <a:r>
              <a:rPr lang="sv-SE" dirty="0" err="1"/>
              <a:t>due</a:t>
            </a:r>
            <a:r>
              <a:rPr lang="sv-SE" dirty="0"/>
              <a:t> to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C97B23BB-BF29-4A31-87BB-110F5BE8C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7379" y="1843908"/>
            <a:ext cx="10645767" cy="3563159"/>
          </a:xfrm>
        </p:spPr>
        <p:txBody>
          <a:bodyPr/>
          <a:lstStyle/>
          <a:p>
            <a:pPr marL="0" indent="0">
              <a:buNone/>
            </a:pPr>
            <a:r>
              <a:rPr lang="sv-SE" dirty="0"/>
              <a:t>1.More co-</a:t>
            </a:r>
            <a:r>
              <a:rPr lang="sv-SE" dirty="0" err="1"/>
              <a:t>morbidities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2.Older age and </a:t>
            </a:r>
            <a:r>
              <a:rPr lang="sv-SE" dirty="0" err="1"/>
              <a:t>more</a:t>
            </a:r>
            <a:r>
              <a:rPr lang="sv-SE" dirty="0"/>
              <a:t> co-</a:t>
            </a:r>
            <a:r>
              <a:rPr lang="sv-SE" dirty="0" err="1"/>
              <a:t>morbidities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3.Higher </a:t>
            </a:r>
            <a:r>
              <a:rPr lang="sv-SE" dirty="0" err="1"/>
              <a:t>percentage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</a:t>
            </a:r>
            <a:r>
              <a:rPr lang="sv-SE" dirty="0" err="1"/>
              <a:t>cognitive</a:t>
            </a:r>
            <a:r>
              <a:rPr lang="sv-SE" dirty="0"/>
              <a:t> </a:t>
            </a:r>
            <a:r>
              <a:rPr lang="sv-SE" dirty="0" err="1"/>
              <a:t>decline</a:t>
            </a:r>
            <a:endParaRPr lang="sv-SE" dirty="0"/>
          </a:p>
          <a:p>
            <a:pPr marL="0" indent="0">
              <a:buNone/>
            </a:pPr>
            <a:r>
              <a:rPr lang="sv-SE" dirty="0"/>
              <a:t>4.Higher </a:t>
            </a:r>
            <a:r>
              <a:rPr lang="sv-SE" dirty="0" err="1"/>
              <a:t>percentage</a:t>
            </a:r>
            <a:r>
              <a:rPr lang="sv-SE" dirty="0"/>
              <a:t> </a:t>
            </a:r>
            <a:r>
              <a:rPr lang="sv-SE" dirty="0" err="1"/>
              <a:t>of</a:t>
            </a:r>
            <a:r>
              <a:rPr lang="sv-SE" dirty="0"/>
              <a:t> post-stroke </a:t>
            </a:r>
            <a:r>
              <a:rPr lang="sv-SE" dirty="0" err="1"/>
              <a:t>depression,older</a:t>
            </a:r>
            <a:r>
              <a:rPr lang="sv-SE" dirty="0"/>
              <a:t> </a:t>
            </a:r>
            <a:r>
              <a:rPr lang="sv-SE" dirty="0" err="1"/>
              <a:t>age,co-morbidities</a:t>
            </a:r>
            <a:r>
              <a:rPr lang="sv-SE" dirty="0"/>
              <a:t>,  and </a:t>
            </a:r>
            <a:r>
              <a:rPr lang="sv-SE" dirty="0" err="1"/>
              <a:t>cognitive</a:t>
            </a:r>
            <a:r>
              <a:rPr lang="sv-SE" dirty="0"/>
              <a:t> </a:t>
            </a:r>
            <a:r>
              <a:rPr lang="sv-SE" dirty="0" err="1"/>
              <a:t>decline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63302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pPr marL="0" indent="0">
              <a:buNone/>
            </a:pPr>
            <a:endParaRPr lang="sv-SE" dirty="0"/>
          </a:p>
        </p:txBody>
      </p:sp>
      <p:sp>
        <p:nvSpPr>
          <p:cNvPr id="6" name="Diagrammplatzhalter 5"/>
          <p:cNvSpPr>
            <a:spLocks noGrp="1"/>
          </p:cNvSpPr>
          <p:nvPr>
            <p:ph type="chart" sz="quarter" idx="10"/>
          </p:nvPr>
        </p:nvSpPr>
        <p:spPr/>
      </p:sp>
      <p:pic>
        <p:nvPicPr>
          <p:cNvPr id="2" name="Bild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5731" y="1228725"/>
            <a:ext cx="6807200" cy="438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988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65850" y="2193842"/>
            <a:ext cx="5087938" cy="2864016"/>
          </a:xfrm>
          <a:prstGeom prst="rect">
            <a:avLst/>
          </a:prstGeom>
        </p:spPr>
      </p:pic>
      <p:sp>
        <p:nvSpPr>
          <p:cNvPr id="5" name="Diagrammplatzhalter 4"/>
          <p:cNvSpPr>
            <a:spLocks noGrp="1"/>
          </p:cNvSpPr>
          <p:nvPr>
            <p:ph type="chart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41317046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Text Box 1"/>
          <p:cNvSpPr txBox="1">
            <a:spLocks noChangeArrowheads="1"/>
          </p:cNvSpPr>
          <p:nvPr/>
        </p:nvSpPr>
        <p:spPr bwMode="auto">
          <a:xfrm>
            <a:off x="0" y="380582"/>
            <a:ext cx="12158663" cy="4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r>
              <a:rPr lang="en-GB" altLang="de-DE" sz="14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Gender-specific mortality-adjusted cumulative incidence (lifetime risk) of stroke.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888" y="6207046"/>
            <a:ext cx="1256632" cy="508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0" y="1345675"/>
            <a:ext cx="7783937" cy="41432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88800" y="5955719"/>
            <a:ext cx="3907767" cy="231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1086" b="1">
                <a:latin typeface="Arial" charset="0"/>
              </a:rPr>
              <a:t>Rodica E. Petrea et al. Stroke. 2009;40:1032-1037</a:t>
            </a: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6925224" y="6594806"/>
            <a:ext cx="3614792" cy="3461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905">
                <a:latin typeface="Arial" charset="0"/>
              </a:rPr>
              <a:t>Copyright © American Heart Association, Inc.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43998230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Presentation and </a:t>
            </a:r>
            <a:r>
              <a:rPr lang="sv-SE" dirty="0" err="1"/>
              <a:t>admission</a:t>
            </a:r>
            <a:endParaRPr lang="sv-SE" dirty="0"/>
          </a:p>
        </p:txBody>
      </p:sp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923405" y="2103885"/>
            <a:ext cx="10311852" cy="3563159"/>
          </a:xfrm>
        </p:spPr>
        <p:txBody>
          <a:bodyPr/>
          <a:lstStyle/>
          <a:p>
            <a:r>
              <a:rPr lang="de-DE" dirty="0"/>
              <a:t>Higher </a:t>
            </a:r>
            <a:r>
              <a:rPr lang="de-DE" dirty="0" err="1"/>
              <a:t>percentage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non-traditional </a:t>
            </a:r>
            <a:r>
              <a:rPr lang="de-DE" dirty="0" err="1"/>
              <a:t>stroke</a:t>
            </a:r>
            <a:r>
              <a:rPr lang="de-DE" dirty="0"/>
              <a:t> </a:t>
            </a:r>
            <a:r>
              <a:rPr lang="de-DE" dirty="0" err="1"/>
              <a:t>symptoms</a:t>
            </a:r>
            <a:r>
              <a:rPr lang="de-DE" dirty="0"/>
              <a:t> </a:t>
            </a:r>
            <a:r>
              <a:rPr lang="de-DE" baseline="30000" dirty="0"/>
              <a:t>1</a:t>
            </a:r>
          </a:p>
          <a:p>
            <a:endParaRPr lang="de-DE" dirty="0"/>
          </a:p>
          <a:p>
            <a:r>
              <a:rPr lang="de-DE" dirty="0"/>
              <a:t>More </a:t>
            </a:r>
            <a:r>
              <a:rPr lang="de-DE" dirty="0" err="1"/>
              <a:t>stroke</a:t>
            </a:r>
            <a:r>
              <a:rPr lang="de-DE" dirty="0"/>
              <a:t> </a:t>
            </a:r>
            <a:r>
              <a:rPr lang="de-DE" dirty="0" err="1"/>
              <a:t>mimics</a:t>
            </a:r>
            <a:endParaRPr lang="de-DE" dirty="0"/>
          </a:p>
          <a:p>
            <a:endParaRPr lang="de-DE" dirty="0"/>
          </a:p>
          <a:p>
            <a:r>
              <a:rPr lang="de-DE" dirty="0"/>
              <a:t>Treatment </a:t>
            </a:r>
            <a:r>
              <a:rPr lang="de-DE" dirty="0" err="1"/>
              <a:t>delay</a:t>
            </a:r>
            <a:r>
              <a:rPr lang="de-DE" dirty="0"/>
              <a:t> </a:t>
            </a:r>
            <a:r>
              <a:rPr lang="de-DE" baseline="30000" dirty="0"/>
              <a:t>2</a:t>
            </a:r>
          </a:p>
          <a:p>
            <a:endParaRPr lang="de-DE" dirty="0"/>
          </a:p>
          <a:p>
            <a:endParaRPr lang="de-DE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7DE0AEF7-FA0B-49D1-9311-97474F173AA4}"/>
              </a:ext>
            </a:extLst>
          </p:cNvPr>
          <p:cNvSpPr txBox="1"/>
          <p:nvPr/>
        </p:nvSpPr>
        <p:spPr>
          <a:xfrm>
            <a:off x="941293" y="6194979"/>
            <a:ext cx="1112520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aseline="30000" dirty="0"/>
              <a:t>1</a:t>
            </a:r>
            <a:r>
              <a:rPr lang="sv-SE" sz="1400" dirty="0">
                <a:latin typeface="Arial" panose="020B0604020202020204" pitchFamily="34" charset="0"/>
                <a:cs typeface="Arial" panose="020B0604020202020204" pitchFamily="34" charset="0"/>
              </a:rPr>
              <a:t>Bushnell et al </a:t>
            </a:r>
            <a:r>
              <a:rPr lang="sv-SE" sz="1400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Lancet </a:t>
            </a:r>
            <a:r>
              <a:rPr lang="sv-SE" sz="1400" b="0" i="0" dirty="0" err="1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Neurology</a:t>
            </a:r>
            <a:r>
              <a:rPr lang="sv-SE" sz="1400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2018, 17: 641-65; </a:t>
            </a:r>
            <a:r>
              <a:rPr lang="de-DE" sz="1400" baseline="30000" dirty="0"/>
              <a:t>2 </a:t>
            </a:r>
            <a:r>
              <a:rPr lang="sv-SE" sz="1400" b="0" i="0" dirty="0">
                <a:solidFill>
                  <a:srgbClr val="50505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Mainz et al </a:t>
            </a: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Stroke 2020 Aug;51:2332-2338</a:t>
            </a:r>
            <a:endParaRPr lang="sv-SE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9751EA7-4B63-4B50-880E-EC37E72A70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92333"/>
            <a:ext cx="65" cy="184666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v-SE" altLang="sv-SE" sz="1200" b="0" i="0" u="none" strike="noStrike" cap="none" normalizeH="0" baseline="0" dirty="0">
              <a:ln>
                <a:noFill/>
              </a:ln>
              <a:solidFill>
                <a:srgbClr val="5B616B"/>
              </a:solidFill>
              <a:effectLst/>
              <a:latin typeface="BlinkMacSystemFont"/>
            </a:endParaRPr>
          </a:p>
        </p:txBody>
      </p:sp>
    </p:spTree>
    <p:extLst>
      <p:ext uri="{BB962C8B-B14F-4D97-AF65-F5344CB8AC3E}">
        <p14:creationId xmlns:p14="http://schemas.microsoft.com/office/powerpoint/2010/main" val="476241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ubrik 2">
            <a:extLst>
              <a:ext uri="{FF2B5EF4-FFF2-40B4-BE49-F238E27FC236}">
                <a16:creationId xmlns:a16="http://schemas.microsoft.com/office/drawing/2014/main" id="{7AB58E73-C001-4F78-B867-982478C8A2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8125"/>
            <a:ext cx="12158663" cy="1466850"/>
          </a:xfrm>
        </p:spPr>
        <p:txBody>
          <a:bodyPr/>
          <a:lstStyle/>
          <a:p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Sex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differences</a:t>
            </a:r>
            <a:r>
              <a:rPr lang="sv-SE" dirty="0">
                <a:latin typeface="Arial" panose="020B0604020202020204" pitchFamily="34" charset="0"/>
                <a:cs typeface="Arial" panose="020B0604020202020204" pitchFamily="34" charset="0"/>
              </a:rPr>
              <a:t> prevention and </a:t>
            </a:r>
            <a:r>
              <a:rPr lang="sv-SE" dirty="0" err="1"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Underrubrik 3">
            <a:extLst>
              <a:ext uri="{FF2B5EF4-FFF2-40B4-BE49-F238E27FC236}">
                <a16:creationId xmlns:a16="http://schemas.microsoft.com/office/drawing/2014/main" id="{046D0B1F-CEC0-4D54-97A8-73BE28181B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95759" y="1428273"/>
            <a:ext cx="8511223" cy="465565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Primary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prevention ASA - ASA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effective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Intravenous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thrombolysis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higher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Endovascular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therapy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rate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independence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Stroke prevention in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atrial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fibrillation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lower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mortality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women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treatment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DOAC</a:t>
            </a: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endParaRPr lang="sv-SE" dirty="0">
              <a:solidFill>
                <a:schemeClr val="tx1"/>
              </a:solidFill>
            </a:endParaRPr>
          </a:p>
          <a:p>
            <a:pPr algn="l"/>
            <a:endParaRPr lang="sv-SE" dirty="0">
              <a:solidFill>
                <a:schemeClr val="tx1"/>
              </a:solidFill>
            </a:endParaRPr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F71ABBDC-6153-4315-83DA-6E8A799C23E5}"/>
              </a:ext>
            </a:extLst>
          </p:cNvPr>
          <p:cNvSpPr txBox="1"/>
          <p:nvPr/>
        </p:nvSpPr>
        <p:spPr>
          <a:xfrm>
            <a:off x="823726" y="6010050"/>
            <a:ext cx="97921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0"/>
              </a:spcAft>
            </a:pPr>
            <a:r>
              <a:rPr lang="en-GB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Kremer et al. Sex differences in prevention and acute treatment of ischemic stroke- a systematic review 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and meta-analyses, unpublished, under review</a:t>
            </a:r>
            <a:endParaRPr lang="sv-S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56104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" y="256556"/>
            <a:ext cx="12158662" cy="1139825"/>
          </a:xfrm>
        </p:spPr>
        <p:txBody>
          <a:bodyPr/>
          <a:lstStyle/>
          <a:p>
            <a:pPr algn="ctr"/>
            <a:r>
              <a:rPr lang="sv-SE" dirty="0" err="1"/>
              <a:t>Hemorrhagic</a:t>
            </a:r>
            <a:r>
              <a:rPr lang="sv-SE" dirty="0"/>
              <a:t> stroke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00100" y="1843908"/>
            <a:ext cx="10458450" cy="3563159"/>
          </a:xfrm>
        </p:spPr>
        <p:txBody>
          <a:bodyPr>
            <a:normAutofit/>
          </a:bodyPr>
          <a:lstStyle/>
          <a:p>
            <a:endParaRPr lang="sv-SE" sz="2400" dirty="0"/>
          </a:p>
          <a:p>
            <a:r>
              <a:rPr lang="sv-SE" sz="2400" dirty="0"/>
              <a:t>Men &gt; </a:t>
            </a:r>
            <a:r>
              <a:rPr lang="sv-SE" sz="2400" dirty="0" err="1"/>
              <a:t>women</a:t>
            </a:r>
            <a:r>
              <a:rPr lang="sv-SE" sz="2400" dirty="0"/>
              <a:t> (&lt; 80) ( 132 vs. 98 ) </a:t>
            </a:r>
            <a:r>
              <a:rPr lang="sv-SE" sz="2400" baseline="30000" dirty="0"/>
              <a:t>1</a:t>
            </a:r>
          </a:p>
          <a:p>
            <a:r>
              <a:rPr lang="sv-SE" sz="2400" dirty="0" err="1"/>
              <a:t>Large</a:t>
            </a:r>
            <a:r>
              <a:rPr lang="sv-SE" sz="2400" dirty="0"/>
              <a:t> global </a:t>
            </a:r>
            <a:r>
              <a:rPr lang="sv-SE" sz="2400" dirty="0" err="1"/>
              <a:t>differences</a:t>
            </a:r>
            <a:r>
              <a:rPr lang="sv-SE" sz="2400" dirty="0"/>
              <a:t> (</a:t>
            </a:r>
            <a:r>
              <a:rPr lang="sv-SE" sz="2400" dirty="0" err="1"/>
              <a:t>asian</a:t>
            </a:r>
            <a:r>
              <a:rPr lang="sv-SE" sz="2400" dirty="0"/>
              <a:t> &gt; </a:t>
            </a:r>
            <a:r>
              <a:rPr lang="sv-SE" sz="2400" dirty="0" err="1"/>
              <a:t>caucasian</a:t>
            </a:r>
            <a:r>
              <a:rPr lang="sv-SE" sz="2400" dirty="0"/>
              <a:t>)</a:t>
            </a:r>
          </a:p>
          <a:p>
            <a:r>
              <a:rPr lang="sv-SE" sz="2400" dirty="0" err="1"/>
              <a:t>Outcome</a:t>
            </a:r>
            <a:r>
              <a:rPr lang="sv-SE" sz="2400" dirty="0"/>
              <a:t> </a:t>
            </a:r>
            <a:r>
              <a:rPr lang="sv-SE" sz="2400" dirty="0" err="1"/>
              <a:t>comparable</a:t>
            </a:r>
            <a:r>
              <a:rPr lang="sv-SE" sz="2400" dirty="0"/>
              <a:t> (</a:t>
            </a:r>
            <a:r>
              <a:rPr lang="sv-SE" sz="2400" dirty="0" err="1"/>
              <a:t>caucasian</a:t>
            </a:r>
            <a:r>
              <a:rPr lang="sv-SE" sz="2400" baseline="30000" dirty="0"/>
              <a:t> 2</a:t>
            </a:r>
            <a:r>
              <a:rPr lang="sv-SE" sz="2400" dirty="0"/>
              <a:t> asian</a:t>
            </a:r>
            <a:r>
              <a:rPr lang="sv-SE" sz="2400" baseline="30000" dirty="0"/>
              <a:t>3</a:t>
            </a:r>
            <a:r>
              <a:rPr lang="sv-SE" sz="2400" dirty="0"/>
              <a:t>)  </a:t>
            </a:r>
          </a:p>
          <a:p>
            <a:r>
              <a:rPr lang="sv-SE" sz="2400" dirty="0" err="1"/>
              <a:t>Tendency</a:t>
            </a:r>
            <a:r>
              <a:rPr lang="sv-SE" sz="2400" dirty="0"/>
              <a:t> </a:t>
            </a:r>
            <a:r>
              <a:rPr lang="sv-SE" sz="2400" dirty="0" err="1"/>
              <a:t>towards</a:t>
            </a:r>
            <a:r>
              <a:rPr lang="sv-SE" sz="2400" dirty="0"/>
              <a:t> </a:t>
            </a:r>
            <a:r>
              <a:rPr lang="sv-SE" sz="2400" dirty="0" err="1"/>
              <a:t>better</a:t>
            </a:r>
            <a:r>
              <a:rPr lang="sv-SE" sz="2400" dirty="0"/>
              <a:t> </a:t>
            </a:r>
            <a:r>
              <a:rPr lang="sv-SE" sz="2400" dirty="0" err="1"/>
              <a:t>outcome</a:t>
            </a:r>
            <a:r>
              <a:rPr lang="sv-SE" sz="2400" dirty="0"/>
              <a:t> in </a:t>
            </a:r>
            <a:r>
              <a:rPr lang="sv-SE" sz="2400" dirty="0" err="1"/>
              <a:t>women</a:t>
            </a:r>
            <a:r>
              <a:rPr lang="sv-SE" sz="2400" dirty="0"/>
              <a:t> </a:t>
            </a:r>
            <a:r>
              <a:rPr lang="sv-SE" sz="2400" baseline="30000" dirty="0"/>
              <a:t>4</a:t>
            </a:r>
            <a:r>
              <a:rPr lang="sv-SE" sz="2400" dirty="0"/>
              <a:t> , </a:t>
            </a:r>
            <a:r>
              <a:rPr lang="sv-SE" sz="2400" dirty="0" err="1"/>
              <a:t>perihematoma</a:t>
            </a:r>
            <a:r>
              <a:rPr lang="sv-SE" sz="2400" dirty="0"/>
              <a:t> </a:t>
            </a:r>
            <a:r>
              <a:rPr lang="sv-SE" sz="2400" dirty="0" err="1"/>
              <a:t>growth</a:t>
            </a:r>
            <a:r>
              <a:rPr lang="sv-SE" sz="2400" dirty="0"/>
              <a:t> </a:t>
            </a:r>
            <a:r>
              <a:rPr lang="sv-SE" sz="2400" baseline="30000" dirty="0"/>
              <a:t>5</a:t>
            </a:r>
            <a:r>
              <a:rPr lang="sv-SE" sz="2400" dirty="0"/>
              <a:t>?</a:t>
            </a:r>
          </a:p>
          <a:p>
            <a:endParaRPr lang="sv-SE" sz="2400" dirty="0"/>
          </a:p>
          <a:p>
            <a:pPr marL="0" indent="0">
              <a:buNone/>
            </a:pPr>
            <a:r>
              <a:rPr lang="sv-SE" sz="2400" dirty="0" err="1"/>
              <a:t>Reversed</a:t>
            </a:r>
            <a:r>
              <a:rPr lang="sv-SE" sz="2400" dirty="0"/>
              <a:t> in </a:t>
            </a:r>
            <a:r>
              <a:rPr lang="sv-SE" sz="2400" dirty="0" err="1"/>
              <a:t>women</a:t>
            </a:r>
            <a:r>
              <a:rPr lang="sv-SE" sz="2400" dirty="0"/>
              <a:t> &gt;80 </a:t>
            </a:r>
          </a:p>
          <a:p>
            <a:r>
              <a:rPr lang="sv-SE" sz="2400" dirty="0"/>
              <a:t>Relative </a:t>
            </a:r>
            <a:r>
              <a:rPr lang="sv-SE" sz="2400" dirty="0" err="1"/>
              <a:t>increase</a:t>
            </a:r>
            <a:r>
              <a:rPr lang="sv-SE" sz="2400" dirty="0"/>
              <a:t> OAC </a:t>
            </a:r>
            <a:r>
              <a:rPr lang="sv-SE" sz="2400" dirty="0" err="1"/>
              <a:t>related</a:t>
            </a:r>
            <a:r>
              <a:rPr lang="sv-SE" sz="2400" dirty="0"/>
              <a:t> bleedings</a:t>
            </a:r>
          </a:p>
        </p:txBody>
      </p:sp>
      <p:sp>
        <p:nvSpPr>
          <p:cNvPr id="2" name="Textfeld 1"/>
          <p:cNvSpPr txBox="1"/>
          <p:nvPr/>
        </p:nvSpPr>
        <p:spPr>
          <a:xfrm>
            <a:off x="-6350" y="5972038"/>
            <a:ext cx="10985500" cy="3734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DE" sz="1400" baseline="30000" dirty="0">
              <a:solidFill>
                <a:schemeClr val="tx2"/>
              </a:solidFill>
            </a:endParaRPr>
          </a:p>
          <a:p>
            <a:endParaRPr lang="de-DE" sz="1400" baseline="30000" dirty="0"/>
          </a:p>
          <a:p>
            <a:r>
              <a:rPr lang="de-DE" sz="1400" baseline="30000" dirty="0"/>
              <a:t>1 </a:t>
            </a:r>
            <a:r>
              <a:rPr lang="de-DE" sz="1400" dirty="0"/>
              <a:t>Suzanne Barker-</a:t>
            </a:r>
            <a:r>
              <a:rPr lang="de-DE" sz="1400" dirty="0" err="1"/>
              <a:t>Collo</a:t>
            </a:r>
            <a:r>
              <a:rPr lang="de-DE" sz="1400" dirty="0"/>
              <a:t> et al.</a:t>
            </a:r>
            <a:r>
              <a:rPr lang="nl-NL" sz="1400" dirty="0"/>
              <a:t> </a:t>
            </a:r>
            <a:r>
              <a:rPr lang="nl-NL" sz="1400" dirty="0" err="1"/>
              <a:t>Neuroepidemiology</a:t>
            </a:r>
            <a:r>
              <a:rPr lang="nl-NL" sz="1400" dirty="0"/>
              <a:t> 2015;45:203–214;</a:t>
            </a:r>
            <a:r>
              <a:rPr lang="de-DE" sz="1400" dirty="0"/>
              <a:t> </a:t>
            </a:r>
            <a:r>
              <a:rPr lang="de-DE" sz="1400" baseline="30000" dirty="0"/>
              <a:t>2 </a:t>
            </a:r>
            <a:r>
              <a:rPr lang="nl-NL" sz="1400" dirty="0" err="1"/>
              <a:t>Arnstein</a:t>
            </a:r>
            <a:r>
              <a:rPr lang="nl-NL" sz="1400" dirty="0"/>
              <a:t> </a:t>
            </a:r>
            <a:r>
              <a:rPr lang="nl-NL" sz="1400" dirty="0" err="1"/>
              <a:t>Tveiten</a:t>
            </a:r>
            <a:r>
              <a:rPr lang="nl-NL" sz="1400" dirty="0"/>
              <a:t> et al </a:t>
            </a:r>
            <a:r>
              <a:rPr lang="de-DE" sz="1400" dirty="0" err="1"/>
              <a:t>Eur</a:t>
            </a:r>
            <a:r>
              <a:rPr lang="de-DE" sz="1400" dirty="0"/>
              <a:t> </a:t>
            </a:r>
            <a:r>
              <a:rPr lang="de-DE" sz="1400" dirty="0" err="1"/>
              <a:t>Neurol</a:t>
            </a:r>
            <a:r>
              <a:rPr lang="de-DE" sz="1400" dirty="0"/>
              <a:t> 2012;67:240–245  </a:t>
            </a:r>
            <a:r>
              <a:rPr lang="de-DE" sz="1400" baseline="30000" dirty="0"/>
              <a:t>3 </a:t>
            </a:r>
            <a:r>
              <a:rPr lang="de-DE" sz="1400" dirty="0" err="1"/>
              <a:t>Shigematsu</a:t>
            </a:r>
            <a:r>
              <a:rPr lang="de-DE" sz="1400" dirty="0"/>
              <a:t> K et al. Acta </a:t>
            </a:r>
            <a:r>
              <a:rPr lang="de-DE" sz="1400" dirty="0" err="1"/>
              <a:t>Neurol</a:t>
            </a:r>
            <a:r>
              <a:rPr lang="de-DE" sz="1400" dirty="0"/>
              <a:t> </a:t>
            </a:r>
            <a:r>
              <a:rPr lang="de-DE" sz="1400" dirty="0" err="1"/>
              <a:t>Scand</a:t>
            </a:r>
            <a:r>
              <a:rPr lang="de-DE" sz="1400" dirty="0"/>
              <a:t> 2015: 132: 59–64; </a:t>
            </a:r>
            <a:r>
              <a:rPr lang="de-DE" sz="1400" baseline="30000" dirty="0"/>
              <a:t>4</a:t>
            </a:r>
            <a:r>
              <a:rPr lang="de-DE" sz="1400" dirty="0"/>
              <a:t> Justin T. </a:t>
            </a:r>
            <a:r>
              <a:rPr lang="de-DE" sz="1400" dirty="0" err="1"/>
              <a:t>Hsieh</a:t>
            </a:r>
            <a:r>
              <a:rPr lang="de-DE" sz="1400" dirty="0"/>
              <a:t> </a:t>
            </a:r>
            <a:r>
              <a:rPr lang="fr-FR" sz="1400" dirty="0"/>
              <a:t>PLOS ONE | DOI:10.1371/journal.pone.0152945; </a:t>
            </a:r>
            <a:r>
              <a:rPr lang="fr-FR" sz="1400" baseline="30000" dirty="0"/>
              <a:t>5</a:t>
            </a:r>
            <a:r>
              <a:rPr lang="fr-FR" sz="1400" dirty="0"/>
              <a:t>Wagner I et al.</a:t>
            </a:r>
            <a:r>
              <a:rPr lang="en-US" sz="1400" dirty="0"/>
              <a:t> </a:t>
            </a:r>
            <a:r>
              <a:rPr lang="en-US" sz="1400" dirty="0" err="1"/>
              <a:t>Eur</a:t>
            </a:r>
            <a:r>
              <a:rPr lang="en-US" sz="1400" dirty="0"/>
              <a:t> J </a:t>
            </a:r>
            <a:r>
              <a:rPr lang="en-US" sz="1400" dirty="0" err="1"/>
              <a:t>Neurol</a:t>
            </a:r>
            <a:r>
              <a:rPr lang="en-US" sz="1400" dirty="0"/>
              <a:t> 2012, 19: 1477–1481 </a:t>
            </a:r>
          </a:p>
          <a:p>
            <a:endParaRPr lang="fr-FR" sz="1400" dirty="0"/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de-DE" dirty="0"/>
          </a:p>
          <a:p>
            <a:endParaRPr lang="de-DE" dirty="0"/>
          </a:p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0947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1" y="256556"/>
            <a:ext cx="12158662" cy="1139825"/>
          </a:xfrm>
        </p:spPr>
        <p:txBody>
          <a:bodyPr/>
          <a:lstStyle/>
          <a:p>
            <a:pPr algn="ctr"/>
            <a:r>
              <a:rPr lang="sv-SE" dirty="0" err="1"/>
              <a:t>Subarachnoid</a:t>
            </a:r>
            <a:r>
              <a:rPr lang="sv-SE" dirty="0"/>
              <a:t> hemorrhage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idx="1"/>
          </p:nvPr>
        </p:nvSpPr>
        <p:spPr>
          <a:xfrm>
            <a:off x="800100" y="1843908"/>
            <a:ext cx="10458450" cy="3563159"/>
          </a:xfrm>
        </p:spPr>
        <p:txBody>
          <a:bodyPr>
            <a:normAutofit fontScale="92500" lnSpcReduction="10000"/>
          </a:bodyPr>
          <a:lstStyle/>
          <a:p>
            <a:endParaRPr lang="sv-SE" dirty="0"/>
          </a:p>
          <a:p>
            <a:r>
              <a:rPr lang="sv-SE" dirty="0" err="1"/>
              <a:t>Women</a:t>
            </a:r>
            <a:r>
              <a:rPr lang="sv-SE" dirty="0"/>
              <a:t> &gt; men (1,24 - </a:t>
            </a:r>
            <a:r>
              <a:rPr lang="sv-SE" dirty="0" err="1"/>
              <a:t>nearly</a:t>
            </a:r>
            <a:r>
              <a:rPr lang="sv-SE" dirty="0"/>
              <a:t> </a:t>
            </a:r>
            <a:r>
              <a:rPr lang="sv-SE" dirty="0" err="1"/>
              <a:t>doubled</a:t>
            </a:r>
            <a:r>
              <a:rPr lang="sv-SE" dirty="0"/>
              <a:t>) smoking/hypertension/</a:t>
            </a:r>
            <a:r>
              <a:rPr lang="sv-SE" dirty="0" err="1"/>
              <a:t>excessive</a:t>
            </a:r>
            <a:r>
              <a:rPr lang="sv-SE" dirty="0"/>
              <a:t> </a:t>
            </a:r>
            <a:r>
              <a:rPr lang="sv-SE" dirty="0" err="1"/>
              <a:t>alcohol</a:t>
            </a:r>
            <a:r>
              <a:rPr lang="sv-SE" dirty="0"/>
              <a:t> </a:t>
            </a:r>
            <a:r>
              <a:rPr lang="sv-SE" dirty="0" err="1"/>
              <a:t>consumption</a:t>
            </a:r>
            <a:endParaRPr lang="sv-SE" dirty="0"/>
          </a:p>
          <a:p>
            <a:r>
              <a:rPr lang="sv-SE" dirty="0" err="1"/>
              <a:t>Outcome</a:t>
            </a:r>
            <a:r>
              <a:rPr lang="sv-SE" dirty="0"/>
              <a:t> </a:t>
            </a:r>
            <a:r>
              <a:rPr lang="sv-SE" dirty="0" err="1"/>
              <a:t>comparable</a:t>
            </a:r>
            <a:r>
              <a:rPr lang="sv-SE" dirty="0"/>
              <a:t> (</a:t>
            </a:r>
            <a:r>
              <a:rPr lang="sv-SE" dirty="0" err="1"/>
              <a:t>adjusted</a:t>
            </a:r>
            <a:r>
              <a:rPr lang="sv-SE" dirty="0"/>
              <a:t> data)</a:t>
            </a:r>
            <a:r>
              <a:rPr lang="sv-SE" baseline="30000" dirty="0"/>
              <a:t>1;2</a:t>
            </a:r>
            <a:r>
              <a:rPr lang="sv-SE" dirty="0"/>
              <a:t> </a:t>
            </a:r>
          </a:p>
          <a:p>
            <a:pPr marL="0" indent="0">
              <a:buNone/>
            </a:pPr>
            <a:endParaRPr lang="sv-SE" dirty="0"/>
          </a:p>
          <a:p>
            <a:pPr marL="0" indent="0">
              <a:buNone/>
            </a:pPr>
            <a:r>
              <a:rPr lang="sv-SE" dirty="0" err="1"/>
              <a:t>Complications</a:t>
            </a:r>
            <a:endParaRPr lang="sv-SE" dirty="0"/>
          </a:p>
          <a:p>
            <a:r>
              <a:rPr lang="sv-SE" dirty="0"/>
              <a:t> </a:t>
            </a:r>
            <a:r>
              <a:rPr lang="sv-SE" dirty="0" err="1"/>
              <a:t>Delayed</a:t>
            </a:r>
            <a:r>
              <a:rPr lang="sv-SE" dirty="0"/>
              <a:t> </a:t>
            </a:r>
            <a:r>
              <a:rPr lang="sv-SE" dirty="0" err="1"/>
              <a:t>Ischemia</a:t>
            </a:r>
            <a:r>
              <a:rPr lang="sv-SE" dirty="0"/>
              <a:t> </a:t>
            </a:r>
            <a:r>
              <a:rPr lang="sv-SE" dirty="0" err="1"/>
              <a:t>tendency</a:t>
            </a:r>
            <a:r>
              <a:rPr lang="sv-SE" dirty="0"/>
              <a:t> </a:t>
            </a:r>
            <a:r>
              <a:rPr lang="sv-SE" dirty="0" err="1"/>
              <a:t>women</a:t>
            </a:r>
            <a:r>
              <a:rPr lang="sv-SE" dirty="0"/>
              <a:t> &gt; men </a:t>
            </a:r>
            <a:r>
              <a:rPr lang="sv-SE" baseline="30000" dirty="0"/>
              <a:t>3</a:t>
            </a:r>
            <a:r>
              <a:rPr lang="sv-SE" dirty="0"/>
              <a:t>(data </a:t>
            </a:r>
            <a:r>
              <a:rPr lang="sv-SE" dirty="0" err="1"/>
              <a:t>limited</a:t>
            </a:r>
            <a:r>
              <a:rPr lang="sv-SE" dirty="0"/>
              <a:t>)</a:t>
            </a:r>
          </a:p>
          <a:p>
            <a:endParaRPr lang="sv-SE" dirty="0"/>
          </a:p>
        </p:txBody>
      </p:sp>
      <p:sp>
        <p:nvSpPr>
          <p:cNvPr id="2" name="Textfeld 1"/>
          <p:cNvSpPr txBox="1"/>
          <p:nvPr/>
        </p:nvSpPr>
        <p:spPr>
          <a:xfrm>
            <a:off x="273050" y="6016538"/>
            <a:ext cx="1098550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1400" dirty="0"/>
          </a:p>
          <a:p>
            <a:r>
              <a:rPr lang="fr-FR" sz="1400" baseline="30000" dirty="0"/>
              <a:t>1 </a:t>
            </a:r>
            <a:r>
              <a:rPr lang="fr-FR" sz="1400" dirty="0"/>
              <a:t>Ziemba-Davis M J Stroke and Cerebrovas Dis 2014; 5: 1073-1082;</a:t>
            </a:r>
            <a:r>
              <a:rPr lang="fr-FR" sz="1400" baseline="30000" dirty="0"/>
              <a:t>2 </a:t>
            </a:r>
            <a:r>
              <a:rPr lang="fr-FR" sz="1400" dirty="0"/>
              <a:t>Hamadan A et al.</a:t>
            </a:r>
            <a:r>
              <a:rPr lang="fi-FI" sz="1400" dirty="0"/>
              <a:t> J </a:t>
            </a:r>
            <a:r>
              <a:rPr lang="fi-FI" sz="1400" dirty="0" err="1"/>
              <a:t>Neurosurg</a:t>
            </a:r>
            <a:r>
              <a:rPr lang="fi-FI" sz="1400" dirty="0"/>
              <a:t>  2014.121:1367–1373; </a:t>
            </a:r>
            <a:r>
              <a:rPr lang="fi-FI" sz="1400" baseline="30000" dirty="0"/>
              <a:t>3</a:t>
            </a:r>
            <a:r>
              <a:rPr lang="fi-FI" sz="1400" dirty="0"/>
              <a:t>de </a:t>
            </a:r>
            <a:r>
              <a:rPr lang="fi-FI" sz="1400" dirty="0" err="1"/>
              <a:t>Rooij</a:t>
            </a:r>
            <a:r>
              <a:rPr lang="fi-FI" sz="1400" dirty="0"/>
              <a:t> et </a:t>
            </a:r>
            <a:r>
              <a:rPr lang="fi-FI" sz="1400" dirty="0" err="1"/>
              <a:t>al</a:t>
            </a:r>
            <a:r>
              <a:rPr lang="fi-FI" sz="1400" dirty="0"/>
              <a:t> </a:t>
            </a:r>
            <a:r>
              <a:rPr lang="nl-NL" sz="1400" dirty="0"/>
              <a:t> </a:t>
            </a:r>
            <a:r>
              <a:rPr lang="nl-NL" sz="1400" dirty="0" err="1"/>
              <a:t>Stroke</a:t>
            </a:r>
            <a:r>
              <a:rPr lang="nl-NL" sz="1400" dirty="0"/>
              <a:t>. 2013;44:43-54</a:t>
            </a:r>
          </a:p>
          <a:p>
            <a:endParaRPr lang="fr-FR" sz="1400" dirty="0"/>
          </a:p>
          <a:p>
            <a:endParaRPr lang="fr-FR" sz="1400" dirty="0">
              <a:solidFill>
                <a:schemeClr val="tx2"/>
              </a:solidFill>
            </a:endParaRPr>
          </a:p>
          <a:p>
            <a:r>
              <a:rPr lang="fr-FR" dirty="0"/>
              <a:t> </a:t>
            </a:r>
          </a:p>
          <a:p>
            <a:endParaRPr lang="fr-FR" dirty="0"/>
          </a:p>
          <a:p>
            <a:endParaRPr lang="de-DE" dirty="0"/>
          </a:p>
          <a:p>
            <a:endParaRPr lang="de-DE" dirty="0"/>
          </a:p>
          <a:p>
            <a:r>
              <a:rPr lang="nl-NL" dirty="0"/>
              <a:t> </a:t>
            </a:r>
          </a:p>
          <a:p>
            <a:r>
              <a:rPr lang="nl-NL" dirty="0"/>
              <a:t> </a:t>
            </a:r>
          </a:p>
          <a:p>
            <a:br>
              <a:rPr lang="de-DE" dirty="0"/>
            </a:b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69767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4124" y="380582"/>
            <a:ext cx="8470417" cy="4136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pPr algn="ctr"/>
            <a:r>
              <a:rPr lang="en-GB" altLang="de-DE" sz="1448" b="1" dirty="0">
                <a:latin typeface="Arial" charset="0"/>
              </a:rPr>
              <a:t>Incidence of subarachnoid haemorrhage by age and gender.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4181" y="6188375"/>
            <a:ext cx="814297" cy="521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8800" y="1578332"/>
            <a:ext cx="7783937" cy="3675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88800" y="5955718"/>
            <a:ext cx="3907767" cy="308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msgothic" charset="-128"/>
                <a:cs typeface="msgothic" charset="-128"/>
              </a:defRPr>
            </a:lvl9pPr>
          </a:lstStyle>
          <a:p>
            <a:r>
              <a:rPr lang="en-GB" altLang="de-DE" sz="1086" b="1">
                <a:latin typeface="Arial" charset="0"/>
              </a:rPr>
              <a:t>N K de Rooij et al. J Neurol Neurosurg Psychiatry 2007;78:1365-1372</a:t>
            </a:r>
          </a:p>
        </p:txBody>
      </p:sp>
    </p:spTree>
    <p:extLst>
      <p:ext uri="{BB962C8B-B14F-4D97-AF65-F5344CB8AC3E}">
        <p14:creationId xmlns:p14="http://schemas.microsoft.com/office/powerpoint/2010/main" val="19562727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npassad formgiv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1754</Words>
  <Application>Microsoft Office PowerPoint</Application>
  <PresentationFormat>Anpassad</PresentationFormat>
  <Paragraphs>352</Paragraphs>
  <Slides>36</Slides>
  <Notes>5</Notes>
  <HiddenSlides>0</HiddenSlides>
  <MMClips>0</MMClips>
  <ScaleCrop>false</ScaleCrop>
  <HeadingPairs>
    <vt:vector size="6" baseType="variant">
      <vt:variant>
        <vt:lpstr>Använt teckensnitt</vt:lpstr>
      </vt:variant>
      <vt:variant>
        <vt:i4>6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36</vt:i4>
      </vt:variant>
    </vt:vector>
  </HeadingPairs>
  <TitlesOfParts>
    <vt:vector size="43" baseType="lpstr">
      <vt:lpstr>arial</vt:lpstr>
      <vt:lpstr>arial</vt:lpstr>
      <vt:lpstr>BlinkMacSystemFont</vt:lpstr>
      <vt:lpstr>Calibri</vt:lpstr>
      <vt:lpstr>Times New Roman</vt:lpstr>
      <vt:lpstr>Wingdings</vt:lpstr>
      <vt:lpstr>Anpassad formgivning</vt:lpstr>
      <vt:lpstr>Stroke treatment gaps: men vs. women</vt:lpstr>
      <vt:lpstr>Why are gender differences in stroke important?</vt:lpstr>
      <vt:lpstr>Mortality stroke projected numbers of deaths</vt:lpstr>
      <vt:lpstr>PowerPoint-presentation</vt:lpstr>
      <vt:lpstr>Presentation and admission</vt:lpstr>
      <vt:lpstr>Sex differences prevention and treatment</vt:lpstr>
      <vt:lpstr>Hemorrhagic stroke</vt:lpstr>
      <vt:lpstr>Subarachnoid hemorrhage</vt:lpstr>
      <vt:lpstr>PowerPoint-presentation</vt:lpstr>
      <vt:lpstr> Ischemic Stroke etiology age - dependent</vt:lpstr>
      <vt:lpstr>PowerPoint-presentation</vt:lpstr>
      <vt:lpstr>Younger vs. older women vs. men</vt:lpstr>
      <vt:lpstr>PowerPoint-presentation</vt:lpstr>
      <vt:lpstr>Women anterior vs. posterior circulation strokes</vt:lpstr>
      <vt:lpstr>  Stroke risk factors -  modifiable    </vt:lpstr>
      <vt:lpstr>Risk factors not-modifiable</vt:lpstr>
      <vt:lpstr>PowerPoint-presentation</vt:lpstr>
      <vt:lpstr>PowerPoint-presentation</vt:lpstr>
      <vt:lpstr>Prognosis - Outcome   </vt:lpstr>
      <vt:lpstr>Outcome   -  Stroke Recurrency</vt:lpstr>
      <vt:lpstr> Lack of Evidence</vt:lpstr>
      <vt:lpstr>Future Directions</vt:lpstr>
      <vt:lpstr>PowerPoint-presentation</vt:lpstr>
      <vt:lpstr>PowerPoint-presentation</vt:lpstr>
      <vt:lpstr>In the future</vt:lpstr>
      <vt:lpstr>PowerPoint-presentation</vt:lpstr>
      <vt:lpstr>A 35 year old women is presenting with headache and sensory loss of left side</vt:lpstr>
      <vt:lpstr>Regarding the outcome after intravenous thrombolyis the following statement is true</vt:lpstr>
      <vt:lpstr>PowerPoint-presentation</vt:lpstr>
      <vt:lpstr>PowerPoint-presentation</vt:lpstr>
      <vt:lpstr> </vt:lpstr>
      <vt:lpstr>Women can have a higher risk of stroke recurrency</vt:lpstr>
      <vt:lpstr>PowerPoint-presentation</vt:lpstr>
      <vt:lpstr>The worse long-term outcome after stroke in women can be due to</vt:lpstr>
      <vt:lpstr>PowerPoint-presentation</vt:lpstr>
      <vt:lpstr>PowerPoint-presentation</vt:lpstr>
    </vt:vector>
  </TitlesOfParts>
  <Company>Medicinska fakulteten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Thrombolysis in elderly</dc:title>
  <dc:creator>aes</dc:creator>
  <cp:lastModifiedBy>Kremer Christine</cp:lastModifiedBy>
  <cp:revision>162</cp:revision>
  <dcterms:created xsi:type="dcterms:W3CDTF">2015-06-08T16:40:51Z</dcterms:created>
  <dcterms:modified xsi:type="dcterms:W3CDTF">2021-01-12T07:53:52Z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1205832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S9.0.3</vt:lpwstr>
  </property>
</Properties>
</file>